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75" r:id="rId2"/>
    <p:sldId id="277" r:id="rId3"/>
    <p:sldId id="278" r:id="rId4"/>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6" r:id="rId24"/>
  </p:sldIdLst>
  <p:sldSz cx="18288000" cy="10287000"/>
  <p:notesSz cx="6858000" cy="9144000"/>
  <p:embeddedFontLst>
    <p:embeddedFont>
      <p:font typeface="Gagalin" panose="020B0604020202020204" charset="0"/>
      <p:regular r:id="rId26"/>
    </p:embeddedFont>
    <p:embeddedFont>
      <p:font typeface="League Gothic" panose="020B0604020202020204" charset="0"/>
      <p:regular r:id="rId27"/>
    </p:embeddedFont>
    <p:embeddedFont>
      <p:font typeface="Public Sans" panose="020B0604020202020204" charset="0"/>
      <p:regular r:id="rId28"/>
    </p:embeddedFont>
    <p:embeddedFont>
      <p:font typeface="Public Sans Bold"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p:cViewPr varScale="1">
        <p:scale>
          <a:sx n="62" d="100"/>
          <a:sy n="62" d="100"/>
        </p:scale>
        <p:origin x="12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ESSER is ending and all reimbursements we have received are currently being processed. Liquidation is November 20th after which nothing more can be done with ESSER funds.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6878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year, we carefully review the allocation of IDEA funds to ensure they are used effectively to support students with disabilities. When our budget allows, we are pleased to provide both charter schools and our own schools with clerical hours to assist in the administration of special education services. However, in years when the funding is more limited, we prioritize ensuring that everyone receives supply money to directly support educational needs. We appreciate your understanding and commitment to making the most of the resources available to benefit 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Each year, we carefully review the allocation of IDEA funds to ensure they are used effectively to support students with disabilities. When our budget allows, we are pleased to provide both charter schools and our own schools with clerical hours to assist in the administration of special education services. However, in years when the funding is more limited, we prioritize ensuring that everyone receives supply money to directly support educational needs. We appreciate your understanding and commitment to making the most of the resources available to benefit 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9311" y="-311883"/>
            <a:ext cx="18699653" cy="768463"/>
            <a:chOff x="0" y="0"/>
            <a:chExt cx="4925012" cy="202394"/>
          </a:xfrm>
        </p:grpSpPr>
        <p:sp>
          <p:nvSpPr>
            <p:cNvPr id="3" name="Freeform 3"/>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4" name="TextBox 4"/>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639311" y="9830420"/>
            <a:ext cx="18699653" cy="768463"/>
            <a:chOff x="0" y="0"/>
            <a:chExt cx="4925012" cy="202394"/>
          </a:xfrm>
        </p:grpSpPr>
        <p:sp>
          <p:nvSpPr>
            <p:cNvPr id="6" name="Freeform 6"/>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7" name="TextBox 7"/>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455055" y="0"/>
            <a:ext cx="6966295" cy="3858646"/>
            <a:chOff x="0" y="0"/>
            <a:chExt cx="1834744" cy="1016269"/>
          </a:xfrm>
        </p:grpSpPr>
        <p:sp>
          <p:nvSpPr>
            <p:cNvPr id="9" name="Freeform 9"/>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0C173C"/>
            </a:solidFill>
          </p:spPr>
          <p:txBody>
            <a:bodyPr/>
            <a:lstStyle/>
            <a:p>
              <a:endParaRPr lang="en-US"/>
            </a:p>
          </p:txBody>
        </p:sp>
        <p:sp>
          <p:nvSpPr>
            <p:cNvPr id="10" name="TextBox 10"/>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455055" y="6428354"/>
            <a:ext cx="6966295" cy="3858646"/>
            <a:chOff x="0" y="0"/>
            <a:chExt cx="1834744" cy="1016269"/>
          </a:xfrm>
        </p:grpSpPr>
        <p:sp>
          <p:nvSpPr>
            <p:cNvPr id="12" name="Freeform 12"/>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0C173C"/>
            </a:solidFill>
          </p:spPr>
          <p:txBody>
            <a:bodyPr/>
            <a:lstStyle/>
            <a:p>
              <a:endParaRPr lang="en-US"/>
            </a:p>
          </p:txBody>
        </p:sp>
        <p:sp>
          <p:nvSpPr>
            <p:cNvPr id="13" name="TextBox 13"/>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3776152" y="3110513"/>
            <a:ext cx="6966295" cy="8798871"/>
            <a:chOff x="0" y="0"/>
            <a:chExt cx="1834744" cy="2317398"/>
          </a:xfrm>
        </p:grpSpPr>
        <p:sp>
          <p:nvSpPr>
            <p:cNvPr id="15" name="Freeform 15"/>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E4B123"/>
            </a:solidFill>
          </p:spPr>
          <p:txBody>
            <a:bodyPr/>
            <a:lstStyle/>
            <a:p>
              <a:endParaRPr lang="en-US"/>
            </a:p>
          </p:txBody>
        </p:sp>
        <p:sp>
          <p:nvSpPr>
            <p:cNvPr id="16" name="TextBox 16"/>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2153728" y="456580"/>
            <a:ext cx="1080705" cy="9373841"/>
            <a:chOff x="0" y="0"/>
            <a:chExt cx="284630" cy="2468830"/>
          </a:xfrm>
        </p:grpSpPr>
        <p:sp>
          <p:nvSpPr>
            <p:cNvPr id="18" name="Freeform 18"/>
            <p:cNvSpPr/>
            <p:nvPr/>
          </p:nvSpPr>
          <p:spPr>
            <a:xfrm>
              <a:off x="0" y="0"/>
              <a:ext cx="284630" cy="2468831"/>
            </a:xfrm>
            <a:custGeom>
              <a:avLst/>
              <a:gdLst/>
              <a:ahLst/>
              <a:cxnLst/>
              <a:rect l="l" t="t" r="r" b="b"/>
              <a:pathLst>
                <a:path w="284630" h="2468831">
                  <a:moveTo>
                    <a:pt x="0" y="0"/>
                  </a:moveTo>
                  <a:lnTo>
                    <a:pt x="284630" y="0"/>
                  </a:lnTo>
                  <a:lnTo>
                    <a:pt x="284630" y="2468831"/>
                  </a:lnTo>
                  <a:lnTo>
                    <a:pt x="0" y="2468831"/>
                  </a:lnTo>
                  <a:close/>
                </a:path>
              </a:pathLst>
            </a:custGeom>
            <a:solidFill>
              <a:srgbClr val="E4B123"/>
            </a:solidFill>
          </p:spPr>
          <p:txBody>
            <a:bodyPr/>
            <a:lstStyle/>
            <a:p>
              <a:endParaRPr lang="en-US"/>
            </a:p>
          </p:txBody>
        </p:sp>
        <p:sp>
          <p:nvSpPr>
            <p:cNvPr id="19" name="TextBox 19"/>
            <p:cNvSpPr txBox="1"/>
            <p:nvPr/>
          </p:nvSpPr>
          <p:spPr>
            <a:xfrm>
              <a:off x="0" y="-38100"/>
              <a:ext cx="284630" cy="250693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3776152" y="-493342"/>
            <a:ext cx="4801223" cy="2605422"/>
            <a:chOff x="0" y="0"/>
            <a:chExt cx="1264520" cy="686202"/>
          </a:xfrm>
        </p:grpSpPr>
        <p:sp>
          <p:nvSpPr>
            <p:cNvPr id="21" name="Freeform 21"/>
            <p:cNvSpPr/>
            <p:nvPr/>
          </p:nvSpPr>
          <p:spPr>
            <a:xfrm>
              <a:off x="0" y="0"/>
              <a:ext cx="1264520" cy="686202"/>
            </a:xfrm>
            <a:custGeom>
              <a:avLst/>
              <a:gdLst/>
              <a:ahLst/>
              <a:cxnLst/>
              <a:rect l="l" t="t" r="r" b="b"/>
              <a:pathLst>
                <a:path w="1264520" h="686202">
                  <a:moveTo>
                    <a:pt x="0" y="0"/>
                  </a:moveTo>
                  <a:lnTo>
                    <a:pt x="1264520" y="0"/>
                  </a:lnTo>
                  <a:lnTo>
                    <a:pt x="1264520" y="686202"/>
                  </a:lnTo>
                  <a:lnTo>
                    <a:pt x="0" y="686202"/>
                  </a:lnTo>
                  <a:close/>
                </a:path>
              </a:pathLst>
            </a:custGeom>
            <a:solidFill>
              <a:srgbClr val="E4B123"/>
            </a:solidFill>
          </p:spPr>
          <p:txBody>
            <a:bodyPr/>
            <a:lstStyle/>
            <a:p>
              <a:endParaRPr lang="en-US"/>
            </a:p>
          </p:txBody>
        </p:sp>
        <p:sp>
          <p:nvSpPr>
            <p:cNvPr id="22" name="TextBox 22"/>
            <p:cNvSpPr txBox="1"/>
            <p:nvPr/>
          </p:nvSpPr>
          <p:spPr>
            <a:xfrm>
              <a:off x="0" y="-38100"/>
              <a:ext cx="1264520" cy="724302"/>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1621619" y="648265"/>
            <a:ext cx="9990296" cy="6924973"/>
          </a:xfrm>
          <a:prstGeom prst="rect">
            <a:avLst/>
          </a:prstGeom>
        </p:spPr>
        <p:txBody>
          <a:bodyPr wrap="square" lIns="0" tIns="0" rIns="0" bIns="0" rtlCol="0" anchor="t">
            <a:spAutoFit/>
          </a:bodyPr>
          <a:lstStyle/>
          <a:p>
            <a:pPr>
              <a:lnSpc>
                <a:spcPts val="10818"/>
              </a:lnSpc>
            </a:pPr>
            <a:r>
              <a:rPr lang="en-US" sz="11500">
                <a:solidFill>
                  <a:srgbClr val="0C173C"/>
                </a:solidFill>
                <a:latin typeface="Gagalin"/>
                <a:sym typeface="Gagalin"/>
              </a:rPr>
              <a:t>Special Projects Updates for Charters</a:t>
            </a:r>
          </a:p>
          <a:p>
            <a:pPr>
              <a:lnSpc>
                <a:spcPts val="10818"/>
              </a:lnSpc>
            </a:pPr>
            <a:endParaRPr lang="en-US" sz="11500">
              <a:solidFill>
                <a:srgbClr val="0C173C"/>
              </a:solidFill>
              <a:latin typeface="Gagalin"/>
            </a:endParaRPr>
          </a:p>
        </p:txBody>
      </p:sp>
      <p:grpSp>
        <p:nvGrpSpPr>
          <p:cNvPr id="24" name="Group 24"/>
          <p:cNvGrpSpPr/>
          <p:nvPr/>
        </p:nvGrpSpPr>
        <p:grpSpPr>
          <a:xfrm>
            <a:off x="1431525" y="6432348"/>
            <a:ext cx="7105371" cy="107165"/>
            <a:chOff x="0" y="0"/>
            <a:chExt cx="2058806" cy="31051"/>
          </a:xfrm>
        </p:grpSpPr>
        <p:sp>
          <p:nvSpPr>
            <p:cNvPr id="25" name="Freeform 25"/>
            <p:cNvSpPr/>
            <p:nvPr/>
          </p:nvSpPr>
          <p:spPr>
            <a:xfrm>
              <a:off x="0" y="0"/>
              <a:ext cx="2058806" cy="31051"/>
            </a:xfrm>
            <a:custGeom>
              <a:avLst/>
              <a:gdLst/>
              <a:ahLst/>
              <a:cxnLst/>
              <a:rect l="l" t="t" r="r" b="b"/>
              <a:pathLst>
                <a:path w="2058806" h="31051">
                  <a:moveTo>
                    <a:pt x="0" y="0"/>
                  </a:moveTo>
                  <a:lnTo>
                    <a:pt x="2058806" y="0"/>
                  </a:lnTo>
                  <a:lnTo>
                    <a:pt x="2058806" y="31051"/>
                  </a:lnTo>
                  <a:lnTo>
                    <a:pt x="0" y="31051"/>
                  </a:lnTo>
                  <a:close/>
                </a:path>
              </a:pathLst>
            </a:custGeom>
            <a:solidFill>
              <a:srgbClr val="0C173C"/>
            </a:solidFill>
          </p:spPr>
          <p:txBody>
            <a:bodyPr/>
            <a:lstStyle/>
            <a:p>
              <a:endParaRPr lang="en-US"/>
            </a:p>
          </p:txBody>
        </p:sp>
        <p:sp>
          <p:nvSpPr>
            <p:cNvPr id="26" name="TextBox 26"/>
            <p:cNvSpPr txBox="1"/>
            <p:nvPr/>
          </p:nvSpPr>
          <p:spPr>
            <a:xfrm>
              <a:off x="0" y="-38100"/>
              <a:ext cx="2058806" cy="69151"/>
            </a:xfrm>
            <a:prstGeom prst="rect">
              <a:avLst/>
            </a:prstGeom>
          </p:spPr>
          <p:txBody>
            <a:bodyPr lIns="50800" tIns="50800" rIns="50800" bIns="50800" rtlCol="0" anchor="ctr"/>
            <a:lstStyle/>
            <a:p>
              <a:pPr algn="ctr">
                <a:lnSpc>
                  <a:spcPts val="2659"/>
                </a:lnSpc>
                <a:spcBef>
                  <a:spcPct val="0"/>
                </a:spcBef>
              </a:pPr>
              <a:endParaRPr/>
            </a:p>
          </p:txBody>
        </p:sp>
      </p:grpSp>
      <p:sp>
        <p:nvSpPr>
          <p:cNvPr id="36" name="TextBox 36"/>
          <p:cNvSpPr txBox="1"/>
          <p:nvPr/>
        </p:nvSpPr>
        <p:spPr>
          <a:xfrm>
            <a:off x="1474930" y="6539872"/>
            <a:ext cx="5157635" cy="1250599"/>
          </a:xfrm>
          <a:prstGeom prst="rect">
            <a:avLst/>
          </a:prstGeom>
        </p:spPr>
        <p:txBody>
          <a:bodyPr lIns="0" tIns="0" rIns="0" bIns="0" rtlCol="0" anchor="t">
            <a:spAutoFit/>
          </a:bodyPr>
          <a:lstStyle/>
          <a:p>
            <a:pPr>
              <a:lnSpc>
                <a:spcPts val="5100"/>
              </a:lnSpc>
              <a:spcBef>
                <a:spcPct val="0"/>
              </a:spcBef>
            </a:pPr>
            <a:r>
              <a:rPr lang="en-US" sz="3600" b="1">
                <a:solidFill>
                  <a:srgbClr val="0C173C"/>
                </a:solidFill>
                <a:latin typeface="Public Sans Bold"/>
              </a:rPr>
              <a:t>Quarter 2 Meeting</a:t>
            </a:r>
          </a:p>
          <a:p>
            <a:pPr>
              <a:lnSpc>
                <a:spcPts val="5100"/>
              </a:lnSpc>
              <a:spcBef>
                <a:spcPct val="0"/>
              </a:spcBef>
            </a:pPr>
            <a:r>
              <a:rPr lang="en-US" sz="3600" b="1">
                <a:solidFill>
                  <a:srgbClr val="0C173C"/>
                </a:solidFill>
                <a:latin typeface="Public Sans Bold"/>
              </a:rPr>
              <a:t>November 14,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22639" y="2634837"/>
            <a:ext cx="16042223" cy="8963592"/>
          </a:xfrm>
          <a:custGeom>
            <a:avLst/>
            <a:gdLst/>
            <a:ahLst/>
            <a:cxnLst/>
            <a:rect l="l" t="t" r="r" b="b"/>
            <a:pathLst>
              <a:path w="16042223" h="8963592">
                <a:moveTo>
                  <a:pt x="0" y="0"/>
                </a:moveTo>
                <a:lnTo>
                  <a:pt x="16042222" y="0"/>
                </a:lnTo>
                <a:lnTo>
                  <a:pt x="16042222" y="8963592"/>
                </a:lnTo>
                <a:lnTo>
                  <a:pt x="0" y="8963592"/>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470264" y="3871583"/>
            <a:ext cx="5191366" cy="1634743"/>
            <a:chOff x="0" y="0"/>
            <a:chExt cx="1367273" cy="430549"/>
          </a:xfrm>
        </p:grpSpPr>
        <p:sp>
          <p:nvSpPr>
            <p:cNvPr id="7" name="Freeform 7"/>
            <p:cNvSpPr/>
            <p:nvPr/>
          </p:nvSpPr>
          <p:spPr>
            <a:xfrm>
              <a:off x="0" y="0"/>
              <a:ext cx="1367273" cy="430549"/>
            </a:xfrm>
            <a:custGeom>
              <a:avLst/>
              <a:gdLst/>
              <a:ahLst/>
              <a:cxnLst/>
              <a:rect l="l" t="t" r="r" b="b"/>
              <a:pathLst>
                <a:path w="1367273" h="430549">
                  <a:moveTo>
                    <a:pt x="0" y="0"/>
                  </a:moveTo>
                  <a:lnTo>
                    <a:pt x="1367273" y="0"/>
                  </a:lnTo>
                  <a:lnTo>
                    <a:pt x="1367273" y="430549"/>
                  </a:lnTo>
                  <a:lnTo>
                    <a:pt x="0" y="430549"/>
                  </a:lnTo>
                  <a:close/>
                </a:path>
              </a:pathLst>
            </a:custGeom>
            <a:solidFill>
              <a:srgbClr val="FFFFFF"/>
            </a:solidFill>
          </p:spPr>
          <p:txBody>
            <a:bodyPr/>
            <a:lstStyle/>
            <a:p>
              <a:endParaRPr lang="en-US"/>
            </a:p>
          </p:txBody>
        </p:sp>
        <p:sp>
          <p:nvSpPr>
            <p:cNvPr id="8" name="TextBox 8"/>
            <p:cNvSpPr txBox="1"/>
            <p:nvPr/>
          </p:nvSpPr>
          <p:spPr>
            <a:xfrm>
              <a:off x="0" y="-38100"/>
              <a:ext cx="1367273" cy="468649"/>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5328850" y="3229641"/>
            <a:ext cx="6229799" cy="6404467"/>
          </a:xfrm>
          <a:custGeom>
            <a:avLst/>
            <a:gdLst/>
            <a:ahLst/>
            <a:cxnLst/>
            <a:rect l="l" t="t" r="r" b="b"/>
            <a:pathLst>
              <a:path w="6229799" h="6404467">
                <a:moveTo>
                  <a:pt x="0" y="0"/>
                </a:moveTo>
                <a:lnTo>
                  <a:pt x="6229800" y="0"/>
                </a:lnTo>
                <a:lnTo>
                  <a:pt x="6229800" y="6404467"/>
                </a:lnTo>
                <a:lnTo>
                  <a:pt x="0" y="64044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422639" y="1276350"/>
            <a:ext cx="10773186" cy="1358487"/>
          </a:xfrm>
          <a:prstGeom prst="rect">
            <a:avLst/>
          </a:prstGeom>
        </p:spPr>
        <p:txBody>
          <a:bodyPr lIns="0" tIns="0" rIns="0" bIns="0" rtlCol="0" anchor="t">
            <a:spAutoFit/>
          </a:bodyPr>
          <a:lstStyle/>
          <a:p>
            <a:pPr algn="l">
              <a:lnSpc>
                <a:spcPts val="9930"/>
              </a:lnSpc>
            </a:pPr>
            <a:r>
              <a:rPr lang="en-US" sz="10564">
                <a:solidFill>
                  <a:srgbClr val="0C173C"/>
                </a:solidFill>
                <a:latin typeface="League Gothic"/>
                <a:ea typeface="League Gothic"/>
                <a:cs typeface="League Gothic"/>
                <a:sym typeface="League Gothic"/>
              </a:rPr>
              <a:t>NEEDS ASSESMENT DETAILS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22639" y="2313433"/>
            <a:ext cx="12659910" cy="9083485"/>
          </a:xfrm>
          <a:custGeom>
            <a:avLst/>
            <a:gdLst/>
            <a:ahLst/>
            <a:cxnLst/>
            <a:rect l="l" t="t" r="r" b="b"/>
            <a:pathLst>
              <a:path w="12659910" h="9083485">
                <a:moveTo>
                  <a:pt x="0" y="0"/>
                </a:moveTo>
                <a:lnTo>
                  <a:pt x="12659909" y="0"/>
                </a:lnTo>
                <a:lnTo>
                  <a:pt x="12659909" y="9083485"/>
                </a:lnTo>
                <a:lnTo>
                  <a:pt x="0" y="9083485"/>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422639" y="1082537"/>
            <a:ext cx="10773186" cy="1358487"/>
          </a:xfrm>
          <a:prstGeom prst="rect">
            <a:avLst/>
          </a:prstGeom>
        </p:spPr>
        <p:txBody>
          <a:bodyPr lIns="0" tIns="0" rIns="0" bIns="0" rtlCol="0" anchor="t">
            <a:spAutoFit/>
          </a:bodyPr>
          <a:lstStyle/>
          <a:p>
            <a:pPr algn="l">
              <a:lnSpc>
                <a:spcPts val="9930"/>
              </a:lnSpc>
            </a:pPr>
            <a:r>
              <a:rPr lang="en-US" sz="10564">
                <a:solidFill>
                  <a:srgbClr val="0C173C"/>
                </a:solidFill>
                <a:latin typeface="League Gothic"/>
                <a:ea typeface="League Gothic"/>
                <a:cs typeface="League Gothic"/>
                <a:sym typeface="League Gothic"/>
              </a:rPr>
              <a:t>NEEDS ASSESMENT DETAILS</a:t>
            </a:r>
          </a:p>
        </p:txBody>
      </p:sp>
      <p:sp>
        <p:nvSpPr>
          <p:cNvPr id="7" name="Freeform 7"/>
          <p:cNvSpPr/>
          <p:nvPr/>
        </p:nvSpPr>
        <p:spPr>
          <a:xfrm rot="1832989">
            <a:off x="447358" y="7919758"/>
            <a:ext cx="4025825" cy="1992783"/>
          </a:xfrm>
          <a:custGeom>
            <a:avLst/>
            <a:gdLst/>
            <a:ahLst/>
            <a:cxnLst/>
            <a:rect l="l" t="t" r="r" b="b"/>
            <a:pathLst>
              <a:path w="4025825" h="1992783">
                <a:moveTo>
                  <a:pt x="0" y="0"/>
                </a:moveTo>
                <a:lnTo>
                  <a:pt x="4025824" y="0"/>
                </a:lnTo>
                <a:lnTo>
                  <a:pt x="4025824" y="1992783"/>
                </a:lnTo>
                <a:lnTo>
                  <a:pt x="0" y="19927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E4B123"/>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22639" y="1328735"/>
            <a:ext cx="12288339" cy="1454873"/>
          </a:xfrm>
          <a:prstGeom prst="rect">
            <a:avLst/>
          </a:prstGeom>
        </p:spPr>
        <p:txBody>
          <a:bodyPr lIns="0" tIns="0" rIns="0" bIns="0" rtlCol="0" anchor="t">
            <a:spAutoFit/>
          </a:bodyPr>
          <a:lstStyle/>
          <a:p>
            <a:pPr algn="l">
              <a:lnSpc>
                <a:spcPts val="10776"/>
              </a:lnSpc>
            </a:pPr>
            <a:r>
              <a:rPr lang="en-US" sz="11464">
                <a:solidFill>
                  <a:srgbClr val="0C173C"/>
                </a:solidFill>
                <a:latin typeface="League Gothic"/>
                <a:ea typeface="League Gothic"/>
                <a:cs typeface="League Gothic"/>
                <a:sym typeface="League Gothic"/>
              </a:rPr>
              <a:t>TITLE II &amp; IV AMENDMENTS</a:t>
            </a:r>
          </a:p>
        </p:txBody>
      </p:sp>
      <p:sp>
        <p:nvSpPr>
          <p:cNvPr id="6" name="TextBox 6"/>
          <p:cNvSpPr txBox="1"/>
          <p:nvPr/>
        </p:nvSpPr>
        <p:spPr>
          <a:xfrm>
            <a:off x="422639" y="3009664"/>
            <a:ext cx="10664387" cy="3888742"/>
          </a:xfrm>
          <a:prstGeom prst="rect">
            <a:avLst/>
          </a:prstGeom>
        </p:spPr>
        <p:txBody>
          <a:bodyPr lIns="0" tIns="0" rIns="0" bIns="0" rtlCol="0" anchor="t">
            <a:spAutoFit/>
          </a:bodyPr>
          <a:lstStyle/>
          <a:p>
            <a:pPr algn="l">
              <a:lnSpc>
                <a:spcPts val="6159"/>
              </a:lnSpc>
              <a:spcBef>
                <a:spcPct val="0"/>
              </a:spcBef>
            </a:pPr>
            <a:r>
              <a:rPr lang="en-US" sz="4399">
                <a:solidFill>
                  <a:srgbClr val="0C173C"/>
                </a:solidFill>
                <a:latin typeface="Public Sans"/>
                <a:ea typeface="Public Sans"/>
                <a:cs typeface="Public Sans"/>
                <a:sym typeface="Public Sans"/>
              </a:rPr>
              <a:t>Amendments will occur in Fall, Winter and Spring and schools will receive email notification the month prior so they will have an opportunity to request changes to their budget. </a:t>
            </a:r>
          </a:p>
        </p:txBody>
      </p:sp>
      <p:grpSp>
        <p:nvGrpSpPr>
          <p:cNvPr id="7" name="Group 7"/>
          <p:cNvGrpSpPr/>
          <p:nvPr/>
        </p:nvGrpSpPr>
        <p:grpSpPr>
          <a:xfrm>
            <a:off x="13319067" y="1028700"/>
            <a:ext cx="3940233" cy="9156055"/>
            <a:chOff x="0" y="0"/>
            <a:chExt cx="5253644" cy="12208073"/>
          </a:xfrm>
        </p:grpSpPr>
        <p:sp>
          <p:nvSpPr>
            <p:cNvPr id="8" name="Freeform 8"/>
            <p:cNvSpPr/>
            <p:nvPr/>
          </p:nvSpPr>
          <p:spPr>
            <a:xfrm>
              <a:off x="0" y="0"/>
              <a:ext cx="5253644" cy="1792806"/>
            </a:xfrm>
            <a:custGeom>
              <a:avLst/>
              <a:gdLst/>
              <a:ahLst/>
              <a:cxnLst/>
              <a:rect l="l" t="t" r="r" b="b"/>
              <a:pathLst>
                <a:path w="5253644" h="1792806">
                  <a:moveTo>
                    <a:pt x="0" y="0"/>
                  </a:moveTo>
                  <a:lnTo>
                    <a:pt x="5253644" y="0"/>
                  </a:lnTo>
                  <a:lnTo>
                    <a:pt x="5253644" y="1792806"/>
                  </a:lnTo>
                  <a:lnTo>
                    <a:pt x="0" y="179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0" y="2083053"/>
              <a:ext cx="5253644" cy="1792806"/>
            </a:xfrm>
            <a:custGeom>
              <a:avLst/>
              <a:gdLst/>
              <a:ahLst/>
              <a:cxnLst/>
              <a:rect l="l" t="t" r="r" b="b"/>
              <a:pathLst>
                <a:path w="5253644" h="1792806">
                  <a:moveTo>
                    <a:pt x="0" y="0"/>
                  </a:moveTo>
                  <a:lnTo>
                    <a:pt x="5253644" y="0"/>
                  </a:lnTo>
                  <a:lnTo>
                    <a:pt x="5253644" y="1792806"/>
                  </a:lnTo>
                  <a:lnTo>
                    <a:pt x="0" y="179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0" y="4166107"/>
              <a:ext cx="5253644" cy="1792806"/>
            </a:xfrm>
            <a:custGeom>
              <a:avLst/>
              <a:gdLst/>
              <a:ahLst/>
              <a:cxnLst/>
              <a:rect l="l" t="t" r="r" b="b"/>
              <a:pathLst>
                <a:path w="5253644" h="1792806">
                  <a:moveTo>
                    <a:pt x="0" y="0"/>
                  </a:moveTo>
                  <a:lnTo>
                    <a:pt x="5253644" y="0"/>
                  </a:lnTo>
                  <a:lnTo>
                    <a:pt x="5253644" y="1792806"/>
                  </a:lnTo>
                  <a:lnTo>
                    <a:pt x="0" y="179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0" y="6249160"/>
              <a:ext cx="5253644" cy="1792806"/>
            </a:xfrm>
            <a:custGeom>
              <a:avLst/>
              <a:gdLst/>
              <a:ahLst/>
              <a:cxnLst/>
              <a:rect l="l" t="t" r="r" b="b"/>
              <a:pathLst>
                <a:path w="5253644" h="1792806">
                  <a:moveTo>
                    <a:pt x="0" y="0"/>
                  </a:moveTo>
                  <a:lnTo>
                    <a:pt x="5253644" y="0"/>
                  </a:lnTo>
                  <a:lnTo>
                    <a:pt x="5253644" y="1792806"/>
                  </a:lnTo>
                  <a:lnTo>
                    <a:pt x="0" y="179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0" y="8332213"/>
              <a:ext cx="5253644" cy="1792806"/>
            </a:xfrm>
            <a:custGeom>
              <a:avLst/>
              <a:gdLst/>
              <a:ahLst/>
              <a:cxnLst/>
              <a:rect l="l" t="t" r="r" b="b"/>
              <a:pathLst>
                <a:path w="5253644" h="1792806">
                  <a:moveTo>
                    <a:pt x="0" y="0"/>
                  </a:moveTo>
                  <a:lnTo>
                    <a:pt x="5253644" y="0"/>
                  </a:lnTo>
                  <a:lnTo>
                    <a:pt x="5253644" y="1792807"/>
                  </a:lnTo>
                  <a:lnTo>
                    <a:pt x="0" y="1792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0" y="10415267"/>
              <a:ext cx="5253644" cy="1792806"/>
            </a:xfrm>
            <a:custGeom>
              <a:avLst/>
              <a:gdLst/>
              <a:ahLst/>
              <a:cxnLst/>
              <a:rect l="l" t="t" r="r" b="b"/>
              <a:pathLst>
                <a:path w="5253644" h="1792806">
                  <a:moveTo>
                    <a:pt x="0" y="0"/>
                  </a:moveTo>
                  <a:lnTo>
                    <a:pt x="5253644" y="0"/>
                  </a:lnTo>
                  <a:lnTo>
                    <a:pt x="5253644" y="1792806"/>
                  </a:lnTo>
                  <a:lnTo>
                    <a:pt x="0" y="1792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sp>
        <p:nvSpPr>
          <p:cNvPr id="14" name="TextBox 14"/>
          <p:cNvSpPr txBox="1"/>
          <p:nvPr/>
        </p:nvSpPr>
        <p:spPr>
          <a:xfrm>
            <a:off x="14505380" y="1323949"/>
            <a:ext cx="1567607" cy="782319"/>
          </a:xfrm>
          <a:prstGeom prst="rect">
            <a:avLst/>
          </a:prstGeom>
        </p:spPr>
        <p:txBody>
          <a:bodyPr lIns="0" tIns="0" rIns="0" bIns="0" rtlCol="0" anchor="t">
            <a:spAutoFit/>
          </a:bodyPr>
          <a:lstStyle/>
          <a:p>
            <a:pPr algn="ctr">
              <a:lnSpc>
                <a:spcPts val="3080"/>
              </a:lnSpc>
            </a:pPr>
            <a:r>
              <a:rPr lang="en-US" sz="2200" b="1">
                <a:solidFill>
                  <a:srgbClr val="0C173C"/>
                </a:solidFill>
                <a:latin typeface="Public Sans Bold"/>
                <a:ea typeface="Public Sans Bold"/>
                <a:cs typeface="Public Sans Bold"/>
                <a:sym typeface="Public Sans Bold"/>
              </a:rPr>
              <a:t>Email Invite</a:t>
            </a:r>
          </a:p>
          <a:p>
            <a:pPr algn="ctr">
              <a:lnSpc>
                <a:spcPts val="3080"/>
              </a:lnSpc>
            </a:pPr>
            <a:endParaRPr lang="en-US" sz="2200" b="1">
              <a:solidFill>
                <a:srgbClr val="0C173C"/>
              </a:solidFill>
              <a:latin typeface="Public Sans Bold"/>
              <a:ea typeface="Public Sans Bold"/>
              <a:cs typeface="Public Sans Bold"/>
              <a:sym typeface="Public Sans Bold"/>
            </a:endParaRPr>
          </a:p>
        </p:txBody>
      </p:sp>
      <p:sp>
        <p:nvSpPr>
          <p:cNvPr id="15" name="TextBox 15"/>
          <p:cNvSpPr txBox="1"/>
          <p:nvPr/>
        </p:nvSpPr>
        <p:spPr>
          <a:xfrm>
            <a:off x="12951873" y="2800114"/>
            <a:ext cx="4674621" cy="782319"/>
          </a:xfrm>
          <a:prstGeom prst="rect">
            <a:avLst/>
          </a:prstGeom>
        </p:spPr>
        <p:txBody>
          <a:bodyPr lIns="0" tIns="0" rIns="0" bIns="0" rtlCol="0" anchor="t">
            <a:spAutoFit/>
          </a:bodyPr>
          <a:lstStyle/>
          <a:p>
            <a:pPr algn="ctr">
              <a:lnSpc>
                <a:spcPts val="3080"/>
              </a:lnSpc>
            </a:pPr>
            <a:r>
              <a:rPr lang="en-US" sz="2200" b="1">
                <a:solidFill>
                  <a:srgbClr val="0C173C"/>
                </a:solidFill>
                <a:latin typeface="Public Sans Bold"/>
                <a:ea typeface="Public Sans Bold"/>
                <a:cs typeface="Public Sans Bold"/>
                <a:sym typeface="Public Sans Bold"/>
              </a:rPr>
              <a:t>Review Needs</a:t>
            </a:r>
          </a:p>
          <a:p>
            <a:pPr algn="ctr">
              <a:lnSpc>
                <a:spcPts val="3080"/>
              </a:lnSpc>
            </a:pPr>
            <a:r>
              <a:rPr lang="en-US" sz="2200" b="1">
                <a:solidFill>
                  <a:srgbClr val="0C173C"/>
                </a:solidFill>
                <a:latin typeface="Public Sans Bold"/>
                <a:ea typeface="Public Sans Bold"/>
                <a:cs typeface="Public Sans Bold"/>
                <a:sym typeface="Public Sans Bold"/>
              </a:rPr>
              <a:t> Assessment</a:t>
            </a:r>
          </a:p>
        </p:txBody>
      </p:sp>
      <p:sp>
        <p:nvSpPr>
          <p:cNvPr id="16" name="TextBox 16"/>
          <p:cNvSpPr txBox="1"/>
          <p:nvPr/>
        </p:nvSpPr>
        <p:spPr>
          <a:xfrm>
            <a:off x="13876914" y="4361181"/>
            <a:ext cx="2824539" cy="782319"/>
          </a:xfrm>
          <a:prstGeom prst="rect">
            <a:avLst/>
          </a:prstGeom>
        </p:spPr>
        <p:txBody>
          <a:bodyPr lIns="0" tIns="0" rIns="0" bIns="0" rtlCol="0" anchor="t">
            <a:spAutoFit/>
          </a:bodyPr>
          <a:lstStyle/>
          <a:p>
            <a:pPr algn="ctr">
              <a:lnSpc>
                <a:spcPts val="3080"/>
              </a:lnSpc>
            </a:pPr>
            <a:r>
              <a:rPr lang="en-US" sz="2200" b="1">
                <a:solidFill>
                  <a:srgbClr val="0C173C"/>
                </a:solidFill>
                <a:latin typeface="Public Sans Bold"/>
                <a:ea typeface="Public Sans Bold"/>
                <a:cs typeface="Public Sans Bold"/>
                <a:sym typeface="Public Sans Bold"/>
              </a:rPr>
              <a:t>Schedule Session with Calendly</a:t>
            </a:r>
          </a:p>
        </p:txBody>
      </p:sp>
      <p:sp>
        <p:nvSpPr>
          <p:cNvPr id="17" name="TextBox 17"/>
          <p:cNvSpPr txBox="1"/>
          <p:nvPr/>
        </p:nvSpPr>
        <p:spPr>
          <a:xfrm>
            <a:off x="13876914" y="5924550"/>
            <a:ext cx="2824539" cy="782319"/>
          </a:xfrm>
          <a:prstGeom prst="rect">
            <a:avLst/>
          </a:prstGeom>
        </p:spPr>
        <p:txBody>
          <a:bodyPr lIns="0" tIns="0" rIns="0" bIns="0" rtlCol="0" anchor="t">
            <a:spAutoFit/>
          </a:bodyPr>
          <a:lstStyle/>
          <a:p>
            <a:pPr algn="ctr">
              <a:lnSpc>
                <a:spcPts val="3080"/>
              </a:lnSpc>
            </a:pPr>
            <a:r>
              <a:rPr lang="en-US" sz="2200" b="1">
                <a:solidFill>
                  <a:srgbClr val="0C173C"/>
                </a:solidFill>
                <a:latin typeface="Public Sans Bold"/>
                <a:ea typeface="Public Sans Bold"/>
                <a:cs typeface="Public Sans Bold"/>
                <a:sym typeface="Public Sans Bold"/>
              </a:rPr>
              <a:t>Prepare Changes Ahead of Time</a:t>
            </a:r>
          </a:p>
        </p:txBody>
      </p:sp>
      <p:sp>
        <p:nvSpPr>
          <p:cNvPr id="18" name="TextBox 18"/>
          <p:cNvSpPr txBox="1"/>
          <p:nvPr/>
        </p:nvSpPr>
        <p:spPr>
          <a:xfrm>
            <a:off x="13876914" y="7487919"/>
            <a:ext cx="2824539" cy="782319"/>
          </a:xfrm>
          <a:prstGeom prst="rect">
            <a:avLst/>
          </a:prstGeom>
        </p:spPr>
        <p:txBody>
          <a:bodyPr lIns="0" tIns="0" rIns="0" bIns="0" rtlCol="0" anchor="t">
            <a:spAutoFit/>
          </a:bodyPr>
          <a:lstStyle/>
          <a:p>
            <a:pPr algn="ctr">
              <a:lnSpc>
                <a:spcPts val="3080"/>
              </a:lnSpc>
            </a:pPr>
            <a:r>
              <a:rPr lang="en-US" sz="2200" b="1">
                <a:solidFill>
                  <a:srgbClr val="0C173C"/>
                </a:solidFill>
                <a:latin typeface="Public Sans Bold"/>
                <a:ea typeface="Public Sans Bold"/>
                <a:cs typeface="Public Sans Bold"/>
                <a:sym typeface="Public Sans Bold"/>
              </a:rPr>
              <a:t>Meat on Teams &amp; Make Changes Live</a:t>
            </a:r>
          </a:p>
        </p:txBody>
      </p:sp>
      <p:sp>
        <p:nvSpPr>
          <p:cNvPr id="19" name="TextBox 19"/>
          <p:cNvSpPr txBox="1"/>
          <p:nvPr/>
        </p:nvSpPr>
        <p:spPr>
          <a:xfrm>
            <a:off x="13876914" y="9051289"/>
            <a:ext cx="2824539" cy="782319"/>
          </a:xfrm>
          <a:prstGeom prst="rect">
            <a:avLst/>
          </a:prstGeom>
        </p:spPr>
        <p:txBody>
          <a:bodyPr lIns="0" tIns="0" rIns="0" bIns="0" rtlCol="0" anchor="t">
            <a:spAutoFit/>
          </a:bodyPr>
          <a:lstStyle/>
          <a:p>
            <a:pPr algn="ctr">
              <a:lnSpc>
                <a:spcPts val="3080"/>
              </a:lnSpc>
            </a:pPr>
            <a:r>
              <a:rPr lang="en-US" sz="2200" b="1">
                <a:solidFill>
                  <a:srgbClr val="0C173C"/>
                </a:solidFill>
                <a:latin typeface="Public Sans Bold"/>
                <a:ea typeface="Public Sans Bold"/>
                <a:cs typeface="Public Sans Bold"/>
                <a:sym typeface="Public Sans Bold"/>
              </a:rPr>
              <a:t>Wait for FDOE approval to Spend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E4B123"/>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99307" y="799545"/>
            <a:ext cx="7988693" cy="10528756"/>
          </a:xfrm>
          <a:custGeom>
            <a:avLst/>
            <a:gdLst/>
            <a:ahLst/>
            <a:cxnLst/>
            <a:rect l="l" t="t" r="r" b="b"/>
            <a:pathLst>
              <a:path w="7988693" h="10528756">
                <a:moveTo>
                  <a:pt x="0" y="0"/>
                </a:moveTo>
                <a:lnTo>
                  <a:pt x="7988693" y="0"/>
                </a:lnTo>
                <a:lnTo>
                  <a:pt x="7988693" y="10528756"/>
                </a:lnTo>
                <a:lnTo>
                  <a:pt x="0" y="10528756"/>
                </a:lnTo>
                <a:lnTo>
                  <a:pt x="0" y="0"/>
                </a:lnTo>
                <a:close/>
              </a:path>
            </a:pathLst>
          </a:custGeom>
          <a:blipFill>
            <a:blip r:embed="rId2"/>
            <a:stretch>
              <a:fillRect/>
            </a:stretch>
          </a:blipFill>
        </p:spPr>
        <p:txBody>
          <a:bodyPr/>
          <a:lstStyle/>
          <a:p>
            <a:endParaRPr lang="en-US"/>
          </a:p>
        </p:txBody>
      </p:sp>
      <p:sp>
        <p:nvSpPr>
          <p:cNvPr id="6" name="Freeform 6"/>
          <p:cNvSpPr/>
          <p:nvPr/>
        </p:nvSpPr>
        <p:spPr>
          <a:xfrm>
            <a:off x="352480" y="2878763"/>
            <a:ext cx="1581117" cy="1739881"/>
          </a:xfrm>
          <a:custGeom>
            <a:avLst/>
            <a:gdLst/>
            <a:ahLst/>
            <a:cxnLst/>
            <a:rect l="l" t="t" r="r" b="b"/>
            <a:pathLst>
              <a:path w="1581117" h="1739881">
                <a:moveTo>
                  <a:pt x="0" y="0"/>
                </a:moveTo>
                <a:lnTo>
                  <a:pt x="1581117" y="0"/>
                </a:lnTo>
                <a:lnTo>
                  <a:pt x="1581117" y="1739882"/>
                </a:lnTo>
                <a:lnTo>
                  <a:pt x="0" y="1739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436176" y="2878763"/>
            <a:ext cx="1707259" cy="1739881"/>
          </a:xfrm>
          <a:custGeom>
            <a:avLst/>
            <a:gdLst/>
            <a:ahLst/>
            <a:cxnLst/>
            <a:rect l="l" t="t" r="r" b="b"/>
            <a:pathLst>
              <a:path w="1707259" h="1739881">
                <a:moveTo>
                  <a:pt x="0" y="0"/>
                </a:moveTo>
                <a:lnTo>
                  <a:pt x="1707258" y="0"/>
                </a:lnTo>
                <a:lnTo>
                  <a:pt x="1707258" y="1739882"/>
                </a:lnTo>
                <a:lnTo>
                  <a:pt x="0" y="1739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648962" y="2878763"/>
            <a:ext cx="1587642" cy="1739881"/>
          </a:xfrm>
          <a:custGeom>
            <a:avLst/>
            <a:gdLst/>
            <a:ahLst/>
            <a:cxnLst/>
            <a:rect l="l" t="t" r="r" b="b"/>
            <a:pathLst>
              <a:path w="1587642" h="1739881">
                <a:moveTo>
                  <a:pt x="0" y="0"/>
                </a:moveTo>
                <a:lnTo>
                  <a:pt x="1587642" y="0"/>
                </a:lnTo>
                <a:lnTo>
                  <a:pt x="1587642" y="1739882"/>
                </a:lnTo>
                <a:lnTo>
                  <a:pt x="0" y="1739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933597" y="3973551"/>
            <a:ext cx="419803" cy="420328"/>
          </a:xfrm>
          <a:custGeom>
            <a:avLst/>
            <a:gdLst/>
            <a:ahLst/>
            <a:cxnLst/>
            <a:rect l="l" t="t" r="r" b="b"/>
            <a:pathLst>
              <a:path w="419803" h="420328">
                <a:moveTo>
                  <a:pt x="0" y="0"/>
                </a:moveTo>
                <a:lnTo>
                  <a:pt x="419802" y="0"/>
                </a:lnTo>
                <a:lnTo>
                  <a:pt x="419802" y="420328"/>
                </a:lnTo>
                <a:lnTo>
                  <a:pt x="0" y="4203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135557" y="1185194"/>
            <a:ext cx="9943839" cy="1454873"/>
          </a:xfrm>
          <a:prstGeom prst="rect">
            <a:avLst/>
          </a:prstGeom>
        </p:spPr>
        <p:txBody>
          <a:bodyPr lIns="0" tIns="0" rIns="0" bIns="0" rtlCol="0" anchor="t">
            <a:spAutoFit/>
          </a:bodyPr>
          <a:lstStyle/>
          <a:p>
            <a:pPr algn="l">
              <a:lnSpc>
                <a:spcPts val="10776"/>
              </a:lnSpc>
            </a:pPr>
            <a:r>
              <a:rPr lang="en-US" sz="11464">
                <a:solidFill>
                  <a:srgbClr val="0C173C"/>
                </a:solidFill>
                <a:latin typeface="League Gothic"/>
                <a:ea typeface="League Gothic"/>
                <a:cs typeface="League Gothic"/>
                <a:sym typeface="League Gothic"/>
              </a:rPr>
              <a:t>TITLE II &amp; IV REMINDERS</a:t>
            </a:r>
          </a:p>
        </p:txBody>
      </p:sp>
      <p:sp>
        <p:nvSpPr>
          <p:cNvPr id="11" name="Freeform 11"/>
          <p:cNvSpPr/>
          <p:nvPr/>
        </p:nvSpPr>
        <p:spPr>
          <a:xfrm>
            <a:off x="4143434" y="3973551"/>
            <a:ext cx="419803" cy="420328"/>
          </a:xfrm>
          <a:custGeom>
            <a:avLst/>
            <a:gdLst/>
            <a:ahLst/>
            <a:cxnLst/>
            <a:rect l="l" t="t" r="r" b="b"/>
            <a:pathLst>
              <a:path w="419803" h="420328">
                <a:moveTo>
                  <a:pt x="0" y="0"/>
                </a:moveTo>
                <a:lnTo>
                  <a:pt x="419803" y="0"/>
                </a:lnTo>
                <a:lnTo>
                  <a:pt x="419803" y="420328"/>
                </a:lnTo>
                <a:lnTo>
                  <a:pt x="0" y="4203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TextBox 12"/>
          <p:cNvSpPr txBox="1"/>
          <p:nvPr/>
        </p:nvSpPr>
        <p:spPr>
          <a:xfrm>
            <a:off x="478469" y="4637695"/>
            <a:ext cx="8924110" cy="589915"/>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Reasonable, Allocable, Necessary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E4B123"/>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99307" y="799545"/>
            <a:ext cx="7988693" cy="10528756"/>
          </a:xfrm>
          <a:custGeom>
            <a:avLst/>
            <a:gdLst/>
            <a:ahLst/>
            <a:cxnLst/>
            <a:rect l="l" t="t" r="r" b="b"/>
            <a:pathLst>
              <a:path w="7988693" h="10528756">
                <a:moveTo>
                  <a:pt x="0" y="0"/>
                </a:moveTo>
                <a:lnTo>
                  <a:pt x="7988693" y="0"/>
                </a:lnTo>
                <a:lnTo>
                  <a:pt x="7988693" y="10528756"/>
                </a:lnTo>
                <a:lnTo>
                  <a:pt x="0" y="10528756"/>
                </a:lnTo>
                <a:lnTo>
                  <a:pt x="0" y="0"/>
                </a:lnTo>
                <a:close/>
              </a:path>
            </a:pathLst>
          </a:custGeom>
          <a:blipFill>
            <a:blip r:embed="rId2"/>
            <a:stretch>
              <a:fillRect/>
            </a:stretch>
          </a:blipFill>
        </p:spPr>
        <p:txBody>
          <a:bodyPr/>
          <a:lstStyle/>
          <a:p>
            <a:endParaRPr lang="en-US"/>
          </a:p>
        </p:txBody>
      </p:sp>
      <p:sp>
        <p:nvSpPr>
          <p:cNvPr id="6" name="Freeform 6"/>
          <p:cNvSpPr/>
          <p:nvPr/>
        </p:nvSpPr>
        <p:spPr>
          <a:xfrm>
            <a:off x="352480" y="2878763"/>
            <a:ext cx="1581117" cy="1739881"/>
          </a:xfrm>
          <a:custGeom>
            <a:avLst/>
            <a:gdLst/>
            <a:ahLst/>
            <a:cxnLst/>
            <a:rect l="l" t="t" r="r" b="b"/>
            <a:pathLst>
              <a:path w="1581117" h="1739881">
                <a:moveTo>
                  <a:pt x="0" y="0"/>
                </a:moveTo>
                <a:lnTo>
                  <a:pt x="1581117" y="0"/>
                </a:lnTo>
                <a:lnTo>
                  <a:pt x="1581117" y="1739882"/>
                </a:lnTo>
                <a:lnTo>
                  <a:pt x="0" y="1739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436176" y="2878763"/>
            <a:ext cx="1707259" cy="1739881"/>
          </a:xfrm>
          <a:custGeom>
            <a:avLst/>
            <a:gdLst/>
            <a:ahLst/>
            <a:cxnLst/>
            <a:rect l="l" t="t" r="r" b="b"/>
            <a:pathLst>
              <a:path w="1707259" h="1739881">
                <a:moveTo>
                  <a:pt x="0" y="0"/>
                </a:moveTo>
                <a:lnTo>
                  <a:pt x="1707258" y="0"/>
                </a:lnTo>
                <a:lnTo>
                  <a:pt x="1707258" y="1739882"/>
                </a:lnTo>
                <a:lnTo>
                  <a:pt x="0" y="1739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648962" y="2878763"/>
            <a:ext cx="1587642" cy="1739881"/>
          </a:xfrm>
          <a:custGeom>
            <a:avLst/>
            <a:gdLst/>
            <a:ahLst/>
            <a:cxnLst/>
            <a:rect l="l" t="t" r="r" b="b"/>
            <a:pathLst>
              <a:path w="1587642" h="1739881">
                <a:moveTo>
                  <a:pt x="0" y="0"/>
                </a:moveTo>
                <a:lnTo>
                  <a:pt x="1587642" y="0"/>
                </a:lnTo>
                <a:lnTo>
                  <a:pt x="1587642" y="1739882"/>
                </a:lnTo>
                <a:lnTo>
                  <a:pt x="0" y="1739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933597" y="3973551"/>
            <a:ext cx="419803" cy="420328"/>
          </a:xfrm>
          <a:custGeom>
            <a:avLst/>
            <a:gdLst/>
            <a:ahLst/>
            <a:cxnLst/>
            <a:rect l="l" t="t" r="r" b="b"/>
            <a:pathLst>
              <a:path w="419803" h="420328">
                <a:moveTo>
                  <a:pt x="0" y="0"/>
                </a:moveTo>
                <a:lnTo>
                  <a:pt x="419802" y="0"/>
                </a:lnTo>
                <a:lnTo>
                  <a:pt x="419802" y="420328"/>
                </a:lnTo>
                <a:lnTo>
                  <a:pt x="0" y="4203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4143434" y="3973551"/>
            <a:ext cx="419803" cy="420328"/>
          </a:xfrm>
          <a:custGeom>
            <a:avLst/>
            <a:gdLst/>
            <a:ahLst/>
            <a:cxnLst/>
            <a:rect l="l" t="t" r="r" b="b"/>
            <a:pathLst>
              <a:path w="419803" h="420328">
                <a:moveTo>
                  <a:pt x="0" y="0"/>
                </a:moveTo>
                <a:lnTo>
                  <a:pt x="419803" y="0"/>
                </a:lnTo>
                <a:lnTo>
                  <a:pt x="419803" y="420328"/>
                </a:lnTo>
                <a:lnTo>
                  <a:pt x="0" y="4203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2037229">
            <a:off x="11694174" y="7343556"/>
            <a:ext cx="3161225" cy="1564806"/>
          </a:xfrm>
          <a:custGeom>
            <a:avLst/>
            <a:gdLst/>
            <a:ahLst/>
            <a:cxnLst/>
            <a:rect l="l" t="t" r="r" b="b"/>
            <a:pathLst>
              <a:path w="3161225" h="1564806">
                <a:moveTo>
                  <a:pt x="0" y="0"/>
                </a:moveTo>
                <a:lnTo>
                  <a:pt x="3161225" y="0"/>
                </a:lnTo>
                <a:lnTo>
                  <a:pt x="3161225" y="1564807"/>
                </a:lnTo>
                <a:lnTo>
                  <a:pt x="0" y="156480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TextBox 12"/>
          <p:cNvSpPr txBox="1"/>
          <p:nvPr/>
        </p:nvSpPr>
        <p:spPr>
          <a:xfrm>
            <a:off x="135557" y="1185194"/>
            <a:ext cx="9943839" cy="1454873"/>
          </a:xfrm>
          <a:prstGeom prst="rect">
            <a:avLst/>
          </a:prstGeom>
        </p:spPr>
        <p:txBody>
          <a:bodyPr lIns="0" tIns="0" rIns="0" bIns="0" rtlCol="0" anchor="t">
            <a:spAutoFit/>
          </a:bodyPr>
          <a:lstStyle/>
          <a:p>
            <a:pPr algn="l">
              <a:lnSpc>
                <a:spcPts val="10776"/>
              </a:lnSpc>
            </a:pPr>
            <a:r>
              <a:rPr lang="en-US" sz="11464">
                <a:solidFill>
                  <a:srgbClr val="0C173C"/>
                </a:solidFill>
                <a:latin typeface="League Gothic"/>
                <a:ea typeface="League Gothic"/>
                <a:cs typeface="League Gothic"/>
                <a:sym typeface="League Gothic"/>
              </a:rPr>
              <a:t>TITLE II &amp; IV REMINDERS</a:t>
            </a:r>
          </a:p>
        </p:txBody>
      </p:sp>
      <p:sp>
        <p:nvSpPr>
          <p:cNvPr id="13" name="TextBox 13"/>
          <p:cNvSpPr txBox="1"/>
          <p:nvPr/>
        </p:nvSpPr>
        <p:spPr>
          <a:xfrm>
            <a:off x="478469" y="4637695"/>
            <a:ext cx="8924110" cy="589915"/>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Reasonable, Allocable, Necessary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E4B123"/>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299307" y="799545"/>
            <a:ext cx="7988693" cy="10528756"/>
          </a:xfrm>
          <a:custGeom>
            <a:avLst/>
            <a:gdLst/>
            <a:ahLst/>
            <a:cxnLst/>
            <a:rect l="l" t="t" r="r" b="b"/>
            <a:pathLst>
              <a:path w="7988693" h="10528756">
                <a:moveTo>
                  <a:pt x="0" y="0"/>
                </a:moveTo>
                <a:lnTo>
                  <a:pt x="7988693" y="0"/>
                </a:lnTo>
                <a:lnTo>
                  <a:pt x="7988693" y="10528756"/>
                </a:lnTo>
                <a:lnTo>
                  <a:pt x="0" y="10528756"/>
                </a:lnTo>
                <a:lnTo>
                  <a:pt x="0" y="0"/>
                </a:lnTo>
                <a:close/>
              </a:path>
            </a:pathLst>
          </a:custGeom>
          <a:blipFill>
            <a:blip r:embed="rId2"/>
            <a:stretch>
              <a:fillRect/>
            </a:stretch>
          </a:blipFill>
        </p:spPr>
        <p:txBody>
          <a:bodyPr/>
          <a:lstStyle/>
          <a:p>
            <a:endParaRPr lang="en-US"/>
          </a:p>
        </p:txBody>
      </p:sp>
      <p:sp>
        <p:nvSpPr>
          <p:cNvPr id="6" name="Freeform 6"/>
          <p:cNvSpPr/>
          <p:nvPr/>
        </p:nvSpPr>
        <p:spPr>
          <a:xfrm>
            <a:off x="352480" y="2878763"/>
            <a:ext cx="1581117" cy="1739881"/>
          </a:xfrm>
          <a:custGeom>
            <a:avLst/>
            <a:gdLst/>
            <a:ahLst/>
            <a:cxnLst/>
            <a:rect l="l" t="t" r="r" b="b"/>
            <a:pathLst>
              <a:path w="1581117" h="1739881">
                <a:moveTo>
                  <a:pt x="0" y="0"/>
                </a:moveTo>
                <a:lnTo>
                  <a:pt x="1581117" y="0"/>
                </a:lnTo>
                <a:lnTo>
                  <a:pt x="1581117" y="1739882"/>
                </a:lnTo>
                <a:lnTo>
                  <a:pt x="0" y="17398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436176" y="2878763"/>
            <a:ext cx="1707259" cy="1739881"/>
          </a:xfrm>
          <a:custGeom>
            <a:avLst/>
            <a:gdLst/>
            <a:ahLst/>
            <a:cxnLst/>
            <a:rect l="l" t="t" r="r" b="b"/>
            <a:pathLst>
              <a:path w="1707259" h="1739881">
                <a:moveTo>
                  <a:pt x="0" y="0"/>
                </a:moveTo>
                <a:lnTo>
                  <a:pt x="1707258" y="0"/>
                </a:lnTo>
                <a:lnTo>
                  <a:pt x="1707258" y="1739882"/>
                </a:lnTo>
                <a:lnTo>
                  <a:pt x="0" y="1739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4648962" y="2878763"/>
            <a:ext cx="1587642" cy="1739881"/>
          </a:xfrm>
          <a:custGeom>
            <a:avLst/>
            <a:gdLst/>
            <a:ahLst/>
            <a:cxnLst/>
            <a:rect l="l" t="t" r="r" b="b"/>
            <a:pathLst>
              <a:path w="1587642" h="1739881">
                <a:moveTo>
                  <a:pt x="0" y="0"/>
                </a:moveTo>
                <a:lnTo>
                  <a:pt x="1587642" y="0"/>
                </a:lnTo>
                <a:lnTo>
                  <a:pt x="1587642" y="1739882"/>
                </a:lnTo>
                <a:lnTo>
                  <a:pt x="0" y="173988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933597" y="3973551"/>
            <a:ext cx="419803" cy="420328"/>
          </a:xfrm>
          <a:custGeom>
            <a:avLst/>
            <a:gdLst/>
            <a:ahLst/>
            <a:cxnLst/>
            <a:rect l="l" t="t" r="r" b="b"/>
            <a:pathLst>
              <a:path w="419803" h="420328">
                <a:moveTo>
                  <a:pt x="0" y="0"/>
                </a:moveTo>
                <a:lnTo>
                  <a:pt x="419802" y="0"/>
                </a:lnTo>
                <a:lnTo>
                  <a:pt x="419802" y="420328"/>
                </a:lnTo>
                <a:lnTo>
                  <a:pt x="0" y="4203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4143434" y="3973551"/>
            <a:ext cx="419803" cy="420328"/>
          </a:xfrm>
          <a:custGeom>
            <a:avLst/>
            <a:gdLst/>
            <a:ahLst/>
            <a:cxnLst/>
            <a:rect l="l" t="t" r="r" b="b"/>
            <a:pathLst>
              <a:path w="419803" h="420328">
                <a:moveTo>
                  <a:pt x="0" y="0"/>
                </a:moveTo>
                <a:lnTo>
                  <a:pt x="419803" y="0"/>
                </a:lnTo>
                <a:lnTo>
                  <a:pt x="419803" y="420328"/>
                </a:lnTo>
                <a:lnTo>
                  <a:pt x="0" y="42032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1" name="Freeform 11"/>
          <p:cNvSpPr/>
          <p:nvPr/>
        </p:nvSpPr>
        <p:spPr>
          <a:xfrm rot="2037229">
            <a:off x="11742021" y="3191148"/>
            <a:ext cx="3161225" cy="1564806"/>
          </a:xfrm>
          <a:custGeom>
            <a:avLst/>
            <a:gdLst/>
            <a:ahLst/>
            <a:cxnLst/>
            <a:rect l="l" t="t" r="r" b="b"/>
            <a:pathLst>
              <a:path w="3161225" h="1564806">
                <a:moveTo>
                  <a:pt x="0" y="0"/>
                </a:moveTo>
                <a:lnTo>
                  <a:pt x="3161225" y="0"/>
                </a:lnTo>
                <a:lnTo>
                  <a:pt x="3161225" y="1564806"/>
                </a:lnTo>
                <a:lnTo>
                  <a:pt x="0" y="156480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2" name="TextBox 12"/>
          <p:cNvSpPr txBox="1"/>
          <p:nvPr/>
        </p:nvSpPr>
        <p:spPr>
          <a:xfrm>
            <a:off x="135557" y="1185194"/>
            <a:ext cx="9943839" cy="1454873"/>
          </a:xfrm>
          <a:prstGeom prst="rect">
            <a:avLst/>
          </a:prstGeom>
        </p:spPr>
        <p:txBody>
          <a:bodyPr lIns="0" tIns="0" rIns="0" bIns="0" rtlCol="0" anchor="t">
            <a:spAutoFit/>
          </a:bodyPr>
          <a:lstStyle/>
          <a:p>
            <a:pPr algn="l">
              <a:lnSpc>
                <a:spcPts val="10776"/>
              </a:lnSpc>
            </a:pPr>
            <a:r>
              <a:rPr lang="en-US" sz="11464">
                <a:solidFill>
                  <a:srgbClr val="0C173C"/>
                </a:solidFill>
                <a:latin typeface="League Gothic"/>
                <a:ea typeface="League Gothic"/>
                <a:cs typeface="League Gothic"/>
                <a:sym typeface="League Gothic"/>
              </a:rPr>
              <a:t>TITLE II &amp; IV REMINDERS</a:t>
            </a:r>
          </a:p>
        </p:txBody>
      </p:sp>
      <p:sp>
        <p:nvSpPr>
          <p:cNvPr id="13" name="TextBox 13"/>
          <p:cNvSpPr txBox="1"/>
          <p:nvPr/>
        </p:nvSpPr>
        <p:spPr>
          <a:xfrm>
            <a:off x="478469" y="4637695"/>
            <a:ext cx="8924110" cy="589915"/>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Reasonable, Allocable, Necessary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9311" y="-282595"/>
            <a:ext cx="18699653" cy="768463"/>
            <a:chOff x="0" y="0"/>
            <a:chExt cx="4925012" cy="202394"/>
          </a:xfrm>
        </p:grpSpPr>
        <p:sp>
          <p:nvSpPr>
            <p:cNvPr id="3" name="Freeform 3"/>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E4B123"/>
            </a:solidFill>
          </p:spPr>
          <p:txBody>
            <a:bodyPr/>
            <a:lstStyle/>
            <a:p>
              <a:endParaRPr lang="en-US"/>
            </a:p>
          </p:txBody>
        </p:sp>
        <p:sp>
          <p:nvSpPr>
            <p:cNvPr id="4" name="TextBox 4"/>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05827" y="9801131"/>
            <a:ext cx="18699653" cy="768463"/>
            <a:chOff x="0" y="0"/>
            <a:chExt cx="4925012" cy="202394"/>
          </a:xfrm>
        </p:grpSpPr>
        <p:sp>
          <p:nvSpPr>
            <p:cNvPr id="6" name="Freeform 6"/>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7" name="TextBox 7"/>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750954" y="485869"/>
            <a:ext cx="18699653" cy="1985277"/>
            <a:chOff x="0" y="0"/>
            <a:chExt cx="4925012" cy="522871"/>
          </a:xfrm>
        </p:grpSpPr>
        <p:sp>
          <p:nvSpPr>
            <p:cNvPr id="9" name="Freeform 9"/>
            <p:cNvSpPr/>
            <p:nvPr/>
          </p:nvSpPr>
          <p:spPr>
            <a:xfrm>
              <a:off x="0" y="0"/>
              <a:ext cx="4925011" cy="522871"/>
            </a:xfrm>
            <a:custGeom>
              <a:avLst/>
              <a:gdLst/>
              <a:ahLst/>
              <a:cxnLst/>
              <a:rect l="l" t="t" r="r" b="b"/>
              <a:pathLst>
                <a:path w="4925011" h="522871">
                  <a:moveTo>
                    <a:pt x="0" y="0"/>
                  </a:moveTo>
                  <a:lnTo>
                    <a:pt x="4925011" y="0"/>
                  </a:lnTo>
                  <a:lnTo>
                    <a:pt x="4925011" y="522871"/>
                  </a:lnTo>
                  <a:lnTo>
                    <a:pt x="0" y="522871"/>
                  </a:lnTo>
                  <a:close/>
                </a:path>
              </a:pathLst>
            </a:custGeom>
            <a:solidFill>
              <a:srgbClr val="0C173C"/>
            </a:solidFill>
          </p:spPr>
          <p:txBody>
            <a:bodyPr/>
            <a:lstStyle/>
            <a:p>
              <a:endParaRPr lang="en-US"/>
            </a:p>
          </p:txBody>
        </p:sp>
        <p:sp>
          <p:nvSpPr>
            <p:cNvPr id="10" name="TextBox 10"/>
            <p:cNvSpPr txBox="1"/>
            <p:nvPr/>
          </p:nvSpPr>
          <p:spPr>
            <a:xfrm>
              <a:off x="0" y="-38100"/>
              <a:ext cx="4925012" cy="560971"/>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455055" y="0"/>
            <a:ext cx="6966295" cy="3493465"/>
            <a:chOff x="0" y="0"/>
            <a:chExt cx="1834744" cy="920090"/>
          </a:xfrm>
        </p:grpSpPr>
        <p:sp>
          <p:nvSpPr>
            <p:cNvPr id="12" name="Freeform 12"/>
            <p:cNvSpPr/>
            <p:nvPr/>
          </p:nvSpPr>
          <p:spPr>
            <a:xfrm>
              <a:off x="0" y="0"/>
              <a:ext cx="1834744" cy="920090"/>
            </a:xfrm>
            <a:custGeom>
              <a:avLst/>
              <a:gdLst/>
              <a:ahLst/>
              <a:cxnLst/>
              <a:rect l="l" t="t" r="r" b="b"/>
              <a:pathLst>
                <a:path w="1834744" h="920090">
                  <a:moveTo>
                    <a:pt x="0" y="0"/>
                  </a:moveTo>
                  <a:lnTo>
                    <a:pt x="1834744" y="0"/>
                  </a:lnTo>
                  <a:lnTo>
                    <a:pt x="1834744" y="920090"/>
                  </a:lnTo>
                  <a:lnTo>
                    <a:pt x="0" y="920090"/>
                  </a:lnTo>
                  <a:close/>
                </a:path>
              </a:pathLst>
            </a:custGeom>
            <a:solidFill>
              <a:srgbClr val="E4B123"/>
            </a:solidFill>
          </p:spPr>
          <p:txBody>
            <a:bodyPr/>
            <a:lstStyle/>
            <a:p>
              <a:endParaRPr lang="en-US"/>
            </a:p>
          </p:txBody>
        </p:sp>
        <p:sp>
          <p:nvSpPr>
            <p:cNvPr id="13" name="TextBox 13"/>
            <p:cNvSpPr txBox="1"/>
            <p:nvPr/>
          </p:nvSpPr>
          <p:spPr>
            <a:xfrm>
              <a:off x="0" y="-38100"/>
              <a:ext cx="1834744" cy="95819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2573213" y="5942486"/>
            <a:ext cx="6966295" cy="3858646"/>
            <a:chOff x="0" y="0"/>
            <a:chExt cx="1834744" cy="1016269"/>
          </a:xfrm>
        </p:grpSpPr>
        <p:sp>
          <p:nvSpPr>
            <p:cNvPr id="15" name="Freeform 15"/>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E4B123"/>
            </a:solidFill>
          </p:spPr>
          <p:txBody>
            <a:bodyPr/>
            <a:lstStyle/>
            <a:p>
              <a:endParaRPr lang="en-US"/>
            </a:p>
          </p:txBody>
        </p:sp>
        <p:sp>
          <p:nvSpPr>
            <p:cNvPr id="16" name="TextBox 16"/>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3776152" y="3110513"/>
            <a:ext cx="6966295" cy="8798871"/>
            <a:chOff x="0" y="0"/>
            <a:chExt cx="1834744" cy="2317398"/>
          </a:xfrm>
        </p:grpSpPr>
        <p:sp>
          <p:nvSpPr>
            <p:cNvPr id="18" name="Freeform 18"/>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0C173C"/>
            </a:solidFill>
          </p:spPr>
          <p:txBody>
            <a:bodyPr/>
            <a:lstStyle/>
            <a:p>
              <a:endParaRPr lang="en-US"/>
            </a:p>
          </p:txBody>
        </p:sp>
        <p:sp>
          <p:nvSpPr>
            <p:cNvPr id="19" name="TextBox 19"/>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028700" y="6612993"/>
            <a:ext cx="9306409" cy="117898"/>
            <a:chOff x="0" y="0"/>
            <a:chExt cx="2451071" cy="31051"/>
          </a:xfrm>
        </p:grpSpPr>
        <p:sp>
          <p:nvSpPr>
            <p:cNvPr id="21" name="Freeform 21"/>
            <p:cNvSpPr/>
            <p:nvPr/>
          </p:nvSpPr>
          <p:spPr>
            <a:xfrm>
              <a:off x="0" y="0"/>
              <a:ext cx="2451071" cy="31051"/>
            </a:xfrm>
            <a:custGeom>
              <a:avLst/>
              <a:gdLst/>
              <a:ahLst/>
              <a:cxnLst/>
              <a:rect l="l" t="t" r="r" b="b"/>
              <a:pathLst>
                <a:path w="2451071" h="31051">
                  <a:moveTo>
                    <a:pt x="0" y="0"/>
                  </a:moveTo>
                  <a:lnTo>
                    <a:pt x="2451071" y="0"/>
                  </a:lnTo>
                  <a:lnTo>
                    <a:pt x="2451071" y="31051"/>
                  </a:lnTo>
                  <a:lnTo>
                    <a:pt x="0" y="31051"/>
                  </a:lnTo>
                  <a:close/>
                </a:path>
              </a:pathLst>
            </a:custGeom>
            <a:solidFill>
              <a:srgbClr val="0C173C"/>
            </a:solidFill>
          </p:spPr>
          <p:txBody>
            <a:bodyPr/>
            <a:lstStyle/>
            <a:p>
              <a:endParaRPr lang="en-US"/>
            </a:p>
          </p:txBody>
        </p:sp>
        <p:sp>
          <p:nvSpPr>
            <p:cNvPr id="22" name="TextBox 22"/>
            <p:cNvSpPr txBox="1"/>
            <p:nvPr/>
          </p:nvSpPr>
          <p:spPr>
            <a:xfrm>
              <a:off x="0" y="-38100"/>
              <a:ext cx="2451071" cy="69151"/>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12116197" y="1315488"/>
            <a:ext cx="5510662" cy="7671006"/>
            <a:chOff x="0" y="0"/>
            <a:chExt cx="853746" cy="1188439"/>
          </a:xfrm>
        </p:grpSpPr>
        <p:sp>
          <p:nvSpPr>
            <p:cNvPr id="24" name="Freeform 24"/>
            <p:cNvSpPr/>
            <p:nvPr/>
          </p:nvSpPr>
          <p:spPr>
            <a:xfrm>
              <a:off x="0" y="0"/>
              <a:ext cx="853746" cy="1188439"/>
            </a:xfrm>
            <a:custGeom>
              <a:avLst/>
              <a:gdLst/>
              <a:ahLst/>
              <a:cxnLst/>
              <a:rect l="l" t="t" r="r" b="b"/>
              <a:pathLst>
                <a:path w="853746" h="1188439">
                  <a:moveTo>
                    <a:pt x="0" y="0"/>
                  </a:moveTo>
                  <a:lnTo>
                    <a:pt x="853746" y="0"/>
                  </a:lnTo>
                  <a:lnTo>
                    <a:pt x="853746" y="1188439"/>
                  </a:lnTo>
                  <a:lnTo>
                    <a:pt x="0" y="1188439"/>
                  </a:lnTo>
                  <a:close/>
                </a:path>
              </a:pathLst>
            </a:custGeom>
            <a:blipFill>
              <a:blip r:embed="rId2"/>
              <a:stretch>
                <a:fillRect l="-19601" r="-19601"/>
              </a:stretch>
            </a:blipFill>
            <a:ln w="161925" cap="sq">
              <a:solidFill>
                <a:srgbClr val="0C173C"/>
              </a:solidFill>
              <a:prstDash val="solid"/>
              <a:miter/>
            </a:ln>
          </p:spPr>
          <p:txBody>
            <a:bodyPr/>
            <a:lstStyle/>
            <a:p>
              <a:endParaRPr lang="en-US"/>
            </a:p>
          </p:txBody>
        </p:sp>
      </p:grpSp>
      <p:sp>
        <p:nvSpPr>
          <p:cNvPr id="25" name="TextBox 25"/>
          <p:cNvSpPr txBox="1"/>
          <p:nvPr/>
        </p:nvSpPr>
        <p:spPr>
          <a:xfrm>
            <a:off x="341698" y="3169615"/>
            <a:ext cx="10733061" cy="2820916"/>
          </a:xfrm>
          <a:prstGeom prst="rect">
            <a:avLst/>
          </a:prstGeom>
        </p:spPr>
        <p:txBody>
          <a:bodyPr lIns="0" tIns="0" rIns="0" bIns="0" rtlCol="0" anchor="t">
            <a:spAutoFit/>
          </a:bodyPr>
          <a:lstStyle/>
          <a:p>
            <a:pPr algn="ctr">
              <a:lnSpc>
                <a:spcPts val="23021"/>
              </a:lnSpc>
              <a:spcBef>
                <a:spcPct val="0"/>
              </a:spcBef>
            </a:pPr>
            <a:r>
              <a:rPr lang="en-US" sz="16443">
                <a:solidFill>
                  <a:srgbClr val="0C173C"/>
                </a:solidFill>
                <a:latin typeface="League Gothic"/>
                <a:ea typeface="League Gothic"/>
                <a:cs typeface="League Gothic"/>
                <a:sym typeface="League Gothic"/>
              </a:rPr>
              <a:t>GRANT UPDATES</a:t>
            </a:r>
          </a:p>
        </p:txBody>
      </p:sp>
      <p:sp>
        <p:nvSpPr>
          <p:cNvPr id="26" name="TextBox 26"/>
          <p:cNvSpPr txBox="1"/>
          <p:nvPr/>
        </p:nvSpPr>
        <p:spPr>
          <a:xfrm>
            <a:off x="976051" y="5923857"/>
            <a:ext cx="9411707" cy="490855"/>
          </a:xfrm>
          <a:prstGeom prst="rect">
            <a:avLst/>
          </a:prstGeom>
        </p:spPr>
        <p:txBody>
          <a:bodyPr lIns="0" tIns="0" rIns="0" bIns="0" rtlCol="0" anchor="t">
            <a:spAutoFit/>
          </a:bodyPr>
          <a:lstStyle/>
          <a:p>
            <a:pPr algn="ctr">
              <a:lnSpc>
                <a:spcPts val="3919"/>
              </a:lnSpc>
              <a:spcBef>
                <a:spcPct val="0"/>
              </a:spcBef>
            </a:pPr>
            <a:r>
              <a:rPr lang="en-US" sz="2799" b="1">
                <a:solidFill>
                  <a:srgbClr val="0C173C"/>
                </a:solidFill>
                <a:latin typeface="Public Sans Bold"/>
                <a:ea typeface="Public Sans Bold"/>
                <a:cs typeface="Public Sans Bold"/>
                <a:sym typeface="Public Sans Bold"/>
              </a:rPr>
              <a:t>Charter Schools  November 2024</a:t>
            </a:r>
          </a:p>
        </p:txBody>
      </p:sp>
      <p:sp>
        <p:nvSpPr>
          <p:cNvPr id="27" name="TextBox 27"/>
          <p:cNvSpPr txBox="1"/>
          <p:nvPr/>
        </p:nvSpPr>
        <p:spPr>
          <a:xfrm>
            <a:off x="1002375" y="1210713"/>
            <a:ext cx="9359058" cy="830581"/>
          </a:xfrm>
          <a:prstGeom prst="rect">
            <a:avLst/>
          </a:prstGeom>
        </p:spPr>
        <p:txBody>
          <a:bodyPr lIns="0" tIns="0" rIns="0" bIns="0" rtlCol="0" anchor="t">
            <a:spAutoFit/>
          </a:bodyPr>
          <a:lstStyle/>
          <a:p>
            <a:pPr algn="ctr">
              <a:lnSpc>
                <a:spcPts val="6719"/>
              </a:lnSpc>
              <a:spcBef>
                <a:spcPct val="0"/>
              </a:spcBef>
            </a:pPr>
            <a:r>
              <a:rPr lang="en-US" sz="4799" b="1">
                <a:solidFill>
                  <a:srgbClr val="E4B123"/>
                </a:solidFill>
                <a:latin typeface="Public Sans Bold"/>
                <a:ea typeface="Public Sans Bold"/>
                <a:cs typeface="Public Sans Bold"/>
                <a:sym typeface="Public Sans Bold"/>
              </a:rPr>
              <a:t>SPECIAL PROJECTS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0868834" y="3830265"/>
            <a:ext cx="14446441" cy="858780"/>
            <a:chOff x="0" y="0"/>
            <a:chExt cx="3804824" cy="226181"/>
          </a:xfrm>
        </p:grpSpPr>
        <p:sp>
          <p:nvSpPr>
            <p:cNvPr id="6" name="Freeform 6"/>
            <p:cNvSpPr/>
            <p:nvPr/>
          </p:nvSpPr>
          <p:spPr>
            <a:xfrm>
              <a:off x="0" y="0"/>
              <a:ext cx="3804824" cy="226181"/>
            </a:xfrm>
            <a:custGeom>
              <a:avLst/>
              <a:gdLst/>
              <a:ahLst/>
              <a:cxnLst/>
              <a:rect l="l" t="t" r="r" b="b"/>
              <a:pathLst>
                <a:path w="3804824" h="226181">
                  <a:moveTo>
                    <a:pt x="0" y="0"/>
                  </a:moveTo>
                  <a:lnTo>
                    <a:pt x="3804824" y="0"/>
                  </a:lnTo>
                  <a:lnTo>
                    <a:pt x="3804824" y="226181"/>
                  </a:lnTo>
                  <a:lnTo>
                    <a:pt x="0" y="226181"/>
                  </a:lnTo>
                  <a:close/>
                </a:path>
              </a:pathLst>
            </a:custGeom>
            <a:solidFill>
              <a:srgbClr val="E4B123"/>
            </a:solidFill>
          </p:spPr>
          <p:txBody>
            <a:bodyPr/>
            <a:lstStyle/>
            <a:p>
              <a:endParaRPr lang="en-US"/>
            </a:p>
          </p:txBody>
        </p:sp>
        <p:sp>
          <p:nvSpPr>
            <p:cNvPr id="7" name="TextBox 7"/>
            <p:cNvSpPr txBox="1"/>
            <p:nvPr/>
          </p:nvSpPr>
          <p:spPr>
            <a:xfrm>
              <a:off x="0" y="-38100"/>
              <a:ext cx="3804824" cy="264281"/>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653858" y="3227832"/>
            <a:ext cx="4633374" cy="2426730"/>
          </a:xfrm>
          <a:custGeom>
            <a:avLst/>
            <a:gdLst/>
            <a:ahLst/>
            <a:cxnLst/>
            <a:rect l="l" t="t" r="r" b="b"/>
            <a:pathLst>
              <a:path w="4633374" h="2426730">
                <a:moveTo>
                  <a:pt x="0" y="0"/>
                </a:moveTo>
                <a:lnTo>
                  <a:pt x="4633375" y="0"/>
                </a:lnTo>
                <a:lnTo>
                  <a:pt x="4633375" y="2426730"/>
                </a:lnTo>
                <a:lnTo>
                  <a:pt x="0" y="24267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6447769" y="3227832"/>
            <a:ext cx="4633374" cy="2426730"/>
          </a:xfrm>
          <a:custGeom>
            <a:avLst/>
            <a:gdLst/>
            <a:ahLst/>
            <a:cxnLst/>
            <a:rect l="l" t="t" r="r" b="b"/>
            <a:pathLst>
              <a:path w="4633374" h="2426730">
                <a:moveTo>
                  <a:pt x="0" y="0"/>
                </a:moveTo>
                <a:lnTo>
                  <a:pt x="4633374" y="0"/>
                </a:lnTo>
                <a:lnTo>
                  <a:pt x="4633374" y="2426730"/>
                </a:lnTo>
                <a:lnTo>
                  <a:pt x="0" y="24267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12241679" y="3227832"/>
            <a:ext cx="4633374" cy="2426730"/>
          </a:xfrm>
          <a:custGeom>
            <a:avLst/>
            <a:gdLst/>
            <a:ahLst/>
            <a:cxnLst/>
            <a:rect l="l" t="t" r="r" b="b"/>
            <a:pathLst>
              <a:path w="4633374" h="2426730">
                <a:moveTo>
                  <a:pt x="0" y="0"/>
                </a:moveTo>
                <a:lnTo>
                  <a:pt x="4633374" y="0"/>
                </a:lnTo>
                <a:lnTo>
                  <a:pt x="4633374" y="2426730"/>
                </a:lnTo>
                <a:lnTo>
                  <a:pt x="0" y="24267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559915" y="3734539"/>
            <a:ext cx="937570" cy="1050232"/>
          </a:xfrm>
          <a:custGeom>
            <a:avLst/>
            <a:gdLst/>
            <a:ahLst/>
            <a:cxnLst/>
            <a:rect l="l" t="t" r="r" b="b"/>
            <a:pathLst>
              <a:path w="937570" h="1050232">
                <a:moveTo>
                  <a:pt x="0" y="0"/>
                </a:moveTo>
                <a:lnTo>
                  <a:pt x="937570" y="0"/>
                </a:lnTo>
                <a:lnTo>
                  <a:pt x="937570" y="1050232"/>
                </a:lnTo>
                <a:lnTo>
                  <a:pt x="0" y="10502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6447769" y="3734539"/>
            <a:ext cx="971942" cy="1050232"/>
          </a:xfrm>
          <a:custGeom>
            <a:avLst/>
            <a:gdLst/>
            <a:ahLst/>
            <a:cxnLst/>
            <a:rect l="l" t="t" r="r" b="b"/>
            <a:pathLst>
              <a:path w="971942" h="1050232">
                <a:moveTo>
                  <a:pt x="0" y="0"/>
                </a:moveTo>
                <a:lnTo>
                  <a:pt x="971941" y="0"/>
                </a:lnTo>
                <a:lnTo>
                  <a:pt x="971941" y="1050232"/>
                </a:lnTo>
                <a:lnTo>
                  <a:pt x="0" y="1050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12344544" y="3734539"/>
            <a:ext cx="991037" cy="1050232"/>
          </a:xfrm>
          <a:custGeom>
            <a:avLst/>
            <a:gdLst/>
            <a:ahLst/>
            <a:cxnLst/>
            <a:rect l="l" t="t" r="r" b="b"/>
            <a:pathLst>
              <a:path w="991037" h="1050232">
                <a:moveTo>
                  <a:pt x="0" y="0"/>
                </a:moveTo>
                <a:lnTo>
                  <a:pt x="991036" y="0"/>
                </a:lnTo>
                <a:lnTo>
                  <a:pt x="991036" y="1050232"/>
                </a:lnTo>
                <a:lnTo>
                  <a:pt x="0" y="10502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1028700" y="1352550"/>
            <a:ext cx="13133635" cy="1660092"/>
          </a:xfrm>
          <a:prstGeom prst="rect">
            <a:avLst/>
          </a:prstGeom>
        </p:spPr>
        <p:txBody>
          <a:bodyPr lIns="0" tIns="0" rIns="0" bIns="0" rtlCol="0" anchor="t">
            <a:spAutoFit/>
          </a:bodyPr>
          <a:lstStyle/>
          <a:p>
            <a:pPr algn="l">
              <a:lnSpc>
                <a:spcPts val="12279"/>
              </a:lnSpc>
            </a:pPr>
            <a:r>
              <a:rPr lang="en-US" sz="13063">
                <a:solidFill>
                  <a:srgbClr val="0C173C"/>
                </a:solidFill>
                <a:latin typeface="League Gothic"/>
                <a:ea typeface="League Gothic"/>
                <a:cs typeface="League Gothic"/>
                <a:sym typeface="League Gothic"/>
              </a:rPr>
              <a:t>REIMBURSEMENT PROCESS</a:t>
            </a:r>
          </a:p>
        </p:txBody>
      </p:sp>
      <p:sp>
        <p:nvSpPr>
          <p:cNvPr id="15" name="TextBox 15"/>
          <p:cNvSpPr txBox="1"/>
          <p:nvPr/>
        </p:nvSpPr>
        <p:spPr>
          <a:xfrm>
            <a:off x="1615968" y="3872305"/>
            <a:ext cx="3027611" cy="688975"/>
          </a:xfrm>
          <a:prstGeom prst="rect">
            <a:avLst/>
          </a:prstGeom>
        </p:spPr>
        <p:txBody>
          <a:bodyPr lIns="0" tIns="0" rIns="0" bIns="0" rtlCol="0" anchor="t">
            <a:spAutoFit/>
          </a:bodyPr>
          <a:lstStyle/>
          <a:p>
            <a:pPr algn="ctr">
              <a:lnSpc>
                <a:spcPts val="5599"/>
              </a:lnSpc>
            </a:pPr>
            <a:r>
              <a:rPr lang="en-US" sz="3999" b="1">
                <a:solidFill>
                  <a:srgbClr val="FFFFFF"/>
                </a:solidFill>
                <a:latin typeface="Public Sans Bold"/>
                <a:ea typeface="Public Sans Bold"/>
                <a:cs typeface="Public Sans Bold"/>
                <a:sym typeface="Public Sans Bold"/>
              </a:rPr>
              <a:t>Cover Letter</a:t>
            </a:r>
          </a:p>
        </p:txBody>
      </p:sp>
      <p:sp>
        <p:nvSpPr>
          <p:cNvPr id="16" name="TextBox 16"/>
          <p:cNvSpPr txBox="1"/>
          <p:nvPr/>
        </p:nvSpPr>
        <p:spPr>
          <a:xfrm>
            <a:off x="7650435" y="3872305"/>
            <a:ext cx="1715691" cy="688975"/>
          </a:xfrm>
          <a:prstGeom prst="rect">
            <a:avLst/>
          </a:prstGeom>
        </p:spPr>
        <p:txBody>
          <a:bodyPr lIns="0" tIns="0" rIns="0" bIns="0" rtlCol="0" anchor="t">
            <a:spAutoFit/>
          </a:bodyPr>
          <a:lstStyle/>
          <a:p>
            <a:pPr algn="ctr">
              <a:lnSpc>
                <a:spcPts val="5599"/>
              </a:lnSpc>
            </a:pPr>
            <a:r>
              <a:rPr lang="en-US" sz="3999" b="1">
                <a:solidFill>
                  <a:srgbClr val="FFFFFF"/>
                </a:solidFill>
                <a:latin typeface="Public Sans Bold"/>
                <a:ea typeface="Public Sans Bold"/>
                <a:cs typeface="Public Sans Bold"/>
                <a:sym typeface="Public Sans Bold"/>
              </a:rPr>
              <a:t>Invoice</a:t>
            </a:r>
          </a:p>
        </p:txBody>
      </p:sp>
      <p:sp>
        <p:nvSpPr>
          <p:cNvPr id="17" name="TextBox 17"/>
          <p:cNvSpPr txBox="1"/>
          <p:nvPr/>
        </p:nvSpPr>
        <p:spPr>
          <a:xfrm>
            <a:off x="13474302" y="3519880"/>
            <a:ext cx="2168128" cy="1393825"/>
          </a:xfrm>
          <a:prstGeom prst="rect">
            <a:avLst/>
          </a:prstGeom>
        </p:spPr>
        <p:txBody>
          <a:bodyPr lIns="0" tIns="0" rIns="0" bIns="0" rtlCol="0" anchor="t">
            <a:spAutoFit/>
          </a:bodyPr>
          <a:lstStyle/>
          <a:p>
            <a:pPr algn="ctr">
              <a:lnSpc>
                <a:spcPts val="5599"/>
              </a:lnSpc>
            </a:pPr>
            <a:r>
              <a:rPr lang="en-US" sz="3999" b="1">
                <a:solidFill>
                  <a:srgbClr val="FFFFFF"/>
                </a:solidFill>
                <a:latin typeface="Public Sans Bold"/>
                <a:ea typeface="Public Sans Bold"/>
                <a:cs typeface="Public Sans Bold"/>
                <a:sym typeface="Public Sans Bold"/>
              </a:rPr>
              <a:t>Proof of </a:t>
            </a:r>
          </a:p>
          <a:p>
            <a:pPr algn="ctr">
              <a:lnSpc>
                <a:spcPts val="5599"/>
              </a:lnSpc>
            </a:pPr>
            <a:r>
              <a:rPr lang="en-US" sz="3999" b="1">
                <a:solidFill>
                  <a:srgbClr val="FFFFFF"/>
                </a:solidFill>
                <a:latin typeface="Public Sans Bold"/>
                <a:ea typeface="Public Sans Bold"/>
                <a:cs typeface="Public Sans Bold"/>
                <a:sym typeface="Public Sans Bold"/>
              </a:rPr>
              <a:t>Payment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343508" y="3796446"/>
            <a:ext cx="10573780" cy="2738726"/>
            <a:chOff x="0" y="0"/>
            <a:chExt cx="2784864" cy="721311"/>
          </a:xfrm>
        </p:grpSpPr>
        <p:sp>
          <p:nvSpPr>
            <p:cNvPr id="3" name="Freeform 3"/>
            <p:cNvSpPr/>
            <p:nvPr/>
          </p:nvSpPr>
          <p:spPr>
            <a:xfrm>
              <a:off x="0" y="0"/>
              <a:ext cx="2784864" cy="721311"/>
            </a:xfrm>
            <a:custGeom>
              <a:avLst/>
              <a:gdLst/>
              <a:ahLst/>
              <a:cxnLst/>
              <a:rect l="l" t="t" r="r" b="b"/>
              <a:pathLst>
                <a:path w="2784864" h="721311">
                  <a:moveTo>
                    <a:pt x="0" y="0"/>
                  </a:moveTo>
                  <a:lnTo>
                    <a:pt x="2784864" y="0"/>
                  </a:lnTo>
                  <a:lnTo>
                    <a:pt x="2784864" y="721311"/>
                  </a:lnTo>
                  <a:lnTo>
                    <a:pt x="0" y="721311"/>
                  </a:lnTo>
                  <a:close/>
                </a:path>
              </a:pathLst>
            </a:custGeom>
            <a:solidFill>
              <a:srgbClr val="0C173C"/>
            </a:solidFill>
          </p:spPr>
          <p:txBody>
            <a:bodyPr/>
            <a:lstStyle/>
            <a:p>
              <a:endParaRPr lang="en-US"/>
            </a:p>
          </p:txBody>
        </p:sp>
        <p:sp>
          <p:nvSpPr>
            <p:cNvPr id="4" name="TextBox 4"/>
            <p:cNvSpPr txBox="1"/>
            <p:nvPr/>
          </p:nvSpPr>
          <p:spPr>
            <a:xfrm>
              <a:off x="0" y="-38100"/>
              <a:ext cx="2784864" cy="75941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8894961" y="893961"/>
            <a:ext cx="498079" cy="18288000"/>
            <a:chOff x="0" y="0"/>
            <a:chExt cx="131181" cy="4816593"/>
          </a:xfrm>
        </p:grpSpPr>
        <p:sp>
          <p:nvSpPr>
            <p:cNvPr id="6" name="Freeform 6"/>
            <p:cNvSpPr/>
            <p:nvPr/>
          </p:nvSpPr>
          <p:spPr>
            <a:xfrm>
              <a:off x="0" y="0"/>
              <a:ext cx="131181" cy="4816592"/>
            </a:xfrm>
            <a:custGeom>
              <a:avLst/>
              <a:gdLst/>
              <a:ahLst/>
              <a:cxnLst/>
              <a:rect l="l" t="t" r="r" b="b"/>
              <a:pathLst>
                <a:path w="131181" h="4816592">
                  <a:moveTo>
                    <a:pt x="0" y="0"/>
                  </a:moveTo>
                  <a:lnTo>
                    <a:pt x="131181" y="0"/>
                  </a:lnTo>
                  <a:lnTo>
                    <a:pt x="131181" y="4816592"/>
                  </a:lnTo>
                  <a:lnTo>
                    <a:pt x="0" y="4816592"/>
                  </a:lnTo>
                  <a:close/>
                </a:path>
              </a:pathLst>
            </a:custGeom>
            <a:solidFill>
              <a:srgbClr val="E4B123"/>
            </a:solidFill>
          </p:spPr>
          <p:txBody>
            <a:bodyPr/>
            <a:lstStyle/>
            <a:p>
              <a:endParaRPr lang="en-US"/>
            </a:p>
          </p:txBody>
        </p:sp>
        <p:sp>
          <p:nvSpPr>
            <p:cNvPr id="7" name="TextBox 7"/>
            <p:cNvSpPr txBox="1"/>
            <p:nvPr/>
          </p:nvSpPr>
          <p:spPr>
            <a:xfrm>
              <a:off x="0" y="-38100"/>
              <a:ext cx="131181" cy="485469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5119609" y="-5115764"/>
            <a:ext cx="3899263" cy="9512992"/>
            <a:chOff x="0" y="0"/>
            <a:chExt cx="1026966" cy="2505479"/>
          </a:xfrm>
        </p:grpSpPr>
        <p:sp>
          <p:nvSpPr>
            <p:cNvPr id="9" name="Freeform 9"/>
            <p:cNvSpPr/>
            <p:nvPr/>
          </p:nvSpPr>
          <p:spPr>
            <a:xfrm>
              <a:off x="0" y="0"/>
              <a:ext cx="1026966" cy="2505479"/>
            </a:xfrm>
            <a:custGeom>
              <a:avLst/>
              <a:gdLst/>
              <a:ahLst/>
              <a:cxnLst/>
              <a:rect l="l" t="t" r="r" b="b"/>
              <a:pathLst>
                <a:path w="1026966" h="2505479">
                  <a:moveTo>
                    <a:pt x="0" y="0"/>
                  </a:moveTo>
                  <a:lnTo>
                    <a:pt x="1026966" y="0"/>
                  </a:lnTo>
                  <a:lnTo>
                    <a:pt x="1026966" y="2505479"/>
                  </a:lnTo>
                  <a:lnTo>
                    <a:pt x="0" y="2505479"/>
                  </a:lnTo>
                  <a:close/>
                </a:path>
              </a:pathLst>
            </a:custGeom>
            <a:solidFill>
              <a:srgbClr val="E4B123"/>
            </a:solidFill>
          </p:spPr>
          <p:txBody>
            <a:bodyPr/>
            <a:lstStyle/>
            <a:p>
              <a:endParaRPr lang="en-US"/>
            </a:p>
          </p:txBody>
        </p:sp>
        <p:sp>
          <p:nvSpPr>
            <p:cNvPr id="10" name="TextBox 10"/>
            <p:cNvSpPr txBox="1"/>
            <p:nvPr/>
          </p:nvSpPr>
          <p:spPr>
            <a:xfrm>
              <a:off x="0" y="-38100"/>
              <a:ext cx="1026966" cy="2543579"/>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4732639" y="1211515"/>
            <a:ext cx="12939984" cy="8524214"/>
          </a:xfrm>
          <a:custGeom>
            <a:avLst/>
            <a:gdLst/>
            <a:ahLst/>
            <a:cxnLst/>
            <a:rect l="l" t="t" r="r" b="b"/>
            <a:pathLst>
              <a:path w="12939984" h="8524214">
                <a:moveTo>
                  <a:pt x="0" y="0"/>
                </a:moveTo>
                <a:lnTo>
                  <a:pt x="12939984" y="0"/>
                </a:lnTo>
                <a:lnTo>
                  <a:pt x="12939984" y="8524214"/>
                </a:lnTo>
                <a:lnTo>
                  <a:pt x="0" y="8524214"/>
                </a:lnTo>
                <a:lnTo>
                  <a:pt x="0" y="0"/>
                </a:lnTo>
                <a:close/>
              </a:path>
            </a:pathLst>
          </a:custGeom>
          <a:blipFill>
            <a:blip r:embed="rId2"/>
            <a:stretch>
              <a:fillRect/>
            </a:stretch>
          </a:blipFill>
        </p:spPr>
        <p:txBody>
          <a:bodyPr/>
          <a:lstStyle/>
          <a:p>
            <a:endParaRPr lang="en-US"/>
          </a:p>
        </p:txBody>
      </p:sp>
      <p:sp>
        <p:nvSpPr>
          <p:cNvPr id="12" name="Freeform 12"/>
          <p:cNvSpPr/>
          <p:nvPr/>
        </p:nvSpPr>
        <p:spPr>
          <a:xfrm rot="1832989">
            <a:off x="2811098" y="5022248"/>
            <a:ext cx="3161225" cy="1564806"/>
          </a:xfrm>
          <a:custGeom>
            <a:avLst/>
            <a:gdLst/>
            <a:ahLst/>
            <a:cxnLst/>
            <a:rect l="l" t="t" r="r" b="b"/>
            <a:pathLst>
              <a:path w="3161225" h="1564806">
                <a:moveTo>
                  <a:pt x="0" y="0"/>
                </a:moveTo>
                <a:lnTo>
                  <a:pt x="3161226" y="0"/>
                </a:lnTo>
                <a:lnTo>
                  <a:pt x="3161226" y="1564806"/>
                </a:lnTo>
                <a:lnTo>
                  <a:pt x="0" y="15648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2799865" y="348043"/>
            <a:ext cx="10671986" cy="963828"/>
          </a:xfrm>
          <a:prstGeom prst="rect">
            <a:avLst/>
          </a:prstGeom>
        </p:spPr>
        <p:txBody>
          <a:bodyPr lIns="0" tIns="0" rIns="0" bIns="0" rtlCol="0" anchor="t">
            <a:spAutoFit/>
          </a:bodyPr>
          <a:lstStyle/>
          <a:p>
            <a:pPr algn="just">
              <a:lnSpc>
                <a:spcPts val="7101"/>
              </a:lnSpc>
            </a:pPr>
            <a:r>
              <a:rPr lang="en-US" sz="7554">
                <a:solidFill>
                  <a:srgbClr val="0C173C"/>
                </a:solidFill>
                <a:latin typeface="League Gothic"/>
                <a:ea typeface="League Gothic"/>
                <a:cs typeface="League Gothic"/>
                <a:sym typeface="League Gothic"/>
              </a:rPr>
              <a:t>REIMBURSEMENT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343508" y="3796446"/>
            <a:ext cx="10573780" cy="2738726"/>
            <a:chOff x="0" y="0"/>
            <a:chExt cx="2784864" cy="721311"/>
          </a:xfrm>
        </p:grpSpPr>
        <p:sp>
          <p:nvSpPr>
            <p:cNvPr id="3" name="Freeform 3"/>
            <p:cNvSpPr/>
            <p:nvPr/>
          </p:nvSpPr>
          <p:spPr>
            <a:xfrm>
              <a:off x="0" y="0"/>
              <a:ext cx="2784864" cy="721311"/>
            </a:xfrm>
            <a:custGeom>
              <a:avLst/>
              <a:gdLst/>
              <a:ahLst/>
              <a:cxnLst/>
              <a:rect l="l" t="t" r="r" b="b"/>
              <a:pathLst>
                <a:path w="2784864" h="721311">
                  <a:moveTo>
                    <a:pt x="0" y="0"/>
                  </a:moveTo>
                  <a:lnTo>
                    <a:pt x="2784864" y="0"/>
                  </a:lnTo>
                  <a:lnTo>
                    <a:pt x="2784864" y="721311"/>
                  </a:lnTo>
                  <a:lnTo>
                    <a:pt x="0" y="721311"/>
                  </a:lnTo>
                  <a:close/>
                </a:path>
              </a:pathLst>
            </a:custGeom>
            <a:solidFill>
              <a:srgbClr val="0C173C"/>
            </a:solidFill>
          </p:spPr>
          <p:txBody>
            <a:bodyPr/>
            <a:lstStyle/>
            <a:p>
              <a:endParaRPr lang="en-US"/>
            </a:p>
          </p:txBody>
        </p:sp>
        <p:sp>
          <p:nvSpPr>
            <p:cNvPr id="4" name="TextBox 4"/>
            <p:cNvSpPr txBox="1"/>
            <p:nvPr/>
          </p:nvSpPr>
          <p:spPr>
            <a:xfrm>
              <a:off x="0" y="-38100"/>
              <a:ext cx="2784864" cy="759411"/>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8894961" y="893961"/>
            <a:ext cx="498079" cy="18288000"/>
            <a:chOff x="0" y="0"/>
            <a:chExt cx="131181" cy="4816593"/>
          </a:xfrm>
        </p:grpSpPr>
        <p:sp>
          <p:nvSpPr>
            <p:cNvPr id="6" name="Freeform 6"/>
            <p:cNvSpPr/>
            <p:nvPr/>
          </p:nvSpPr>
          <p:spPr>
            <a:xfrm>
              <a:off x="0" y="0"/>
              <a:ext cx="131181" cy="4816592"/>
            </a:xfrm>
            <a:custGeom>
              <a:avLst/>
              <a:gdLst/>
              <a:ahLst/>
              <a:cxnLst/>
              <a:rect l="l" t="t" r="r" b="b"/>
              <a:pathLst>
                <a:path w="131181" h="4816592">
                  <a:moveTo>
                    <a:pt x="0" y="0"/>
                  </a:moveTo>
                  <a:lnTo>
                    <a:pt x="131181" y="0"/>
                  </a:lnTo>
                  <a:lnTo>
                    <a:pt x="131181" y="4816592"/>
                  </a:lnTo>
                  <a:lnTo>
                    <a:pt x="0" y="4816592"/>
                  </a:lnTo>
                  <a:close/>
                </a:path>
              </a:pathLst>
            </a:custGeom>
            <a:solidFill>
              <a:srgbClr val="E4B123"/>
            </a:solidFill>
          </p:spPr>
          <p:txBody>
            <a:bodyPr/>
            <a:lstStyle/>
            <a:p>
              <a:endParaRPr lang="en-US"/>
            </a:p>
          </p:txBody>
        </p:sp>
        <p:sp>
          <p:nvSpPr>
            <p:cNvPr id="7" name="TextBox 7"/>
            <p:cNvSpPr txBox="1"/>
            <p:nvPr/>
          </p:nvSpPr>
          <p:spPr>
            <a:xfrm>
              <a:off x="0" y="-38100"/>
              <a:ext cx="131181" cy="485469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5119609" y="-5115764"/>
            <a:ext cx="3899263" cy="9512992"/>
            <a:chOff x="0" y="0"/>
            <a:chExt cx="1026966" cy="2505479"/>
          </a:xfrm>
        </p:grpSpPr>
        <p:sp>
          <p:nvSpPr>
            <p:cNvPr id="9" name="Freeform 9"/>
            <p:cNvSpPr/>
            <p:nvPr/>
          </p:nvSpPr>
          <p:spPr>
            <a:xfrm>
              <a:off x="0" y="0"/>
              <a:ext cx="1026966" cy="2505479"/>
            </a:xfrm>
            <a:custGeom>
              <a:avLst/>
              <a:gdLst/>
              <a:ahLst/>
              <a:cxnLst/>
              <a:rect l="l" t="t" r="r" b="b"/>
              <a:pathLst>
                <a:path w="1026966" h="2505479">
                  <a:moveTo>
                    <a:pt x="0" y="0"/>
                  </a:moveTo>
                  <a:lnTo>
                    <a:pt x="1026966" y="0"/>
                  </a:lnTo>
                  <a:lnTo>
                    <a:pt x="1026966" y="2505479"/>
                  </a:lnTo>
                  <a:lnTo>
                    <a:pt x="0" y="2505479"/>
                  </a:lnTo>
                  <a:close/>
                </a:path>
              </a:pathLst>
            </a:custGeom>
            <a:solidFill>
              <a:srgbClr val="E4B123"/>
            </a:solidFill>
          </p:spPr>
          <p:txBody>
            <a:bodyPr/>
            <a:lstStyle/>
            <a:p>
              <a:endParaRPr lang="en-US"/>
            </a:p>
          </p:txBody>
        </p:sp>
        <p:sp>
          <p:nvSpPr>
            <p:cNvPr id="10" name="TextBox 10"/>
            <p:cNvSpPr txBox="1"/>
            <p:nvPr/>
          </p:nvSpPr>
          <p:spPr>
            <a:xfrm>
              <a:off x="0" y="-38100"/>
              <a:ext cx="1026966" cy="2543579"/>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0135552" y="0"/>
            <a:ext cx="8152447" cy="10287000"/>
          </a:xfrm>
          <a:custGeom>
            <a:avLst/>
            <a:gdLst/>
            <a:ahLst/>
            <a:cxnLst/>
            <a:rect l="l" t="t" r="r" b="b"/>
            <a:pathLst>
              <a:path w="8152447" h="10287000">
                <a:moveTo>
                  <a:pt x="0" y="0"/>
                </a:moveTo>
                <a:lnTo>
                  <a:pt x="8152448" y="0"/>
                </a:lnTo>
                <a:lnTo>
                  <a:pt x="8152448" y="10287000"/>
                </a:lnTo>
                <a:lnTo>
                  <a:pt x="0" y="10287000"/>
                </a:lnTo>
                <a:lnTo>
                  <a:pt x="0" y="0"/>
                </a:lnTo>
                <a:close/>
              </a:path>
            </a:pathLst>
          </a:custGeom>
          <a:blipFill>
            <a:blip r:embed="rId2"/>
            <a:stretch>
              <a:fillRect/>
            </a:stretch>
          </a:blipFill>
        </p:spPr>
        <p:txBody>
          <a:bodyPr/>
          <a:lstStyle/>
          <a:p>
            <a:endParaRPr lang="en-US"/>
          </a:p>
        </p:txBody>
      </p:sp>
      <p:sp>
        <p:nvSpPr>
          <p:cNvPr id="12" name="Freeform 12"/>
          <p:cNvSpPr/>
          <p:nvPr/>
        </p:nvSpPr>
        <p:spPr>
          <a:xfrm rot="-1641124">
            <a:off x="7675538" y="2460600"/>
            <a:ext cx="3161225" cy="1564806"/>
          </a:xfrm>
          <a:custGeom>
            <a:avLst/>
            <a:gdLst/>
            <a:ahLst/>
            <a:cxnLst/>
            <a:rect l="l" t="t" r="r" b="b"/>
            <a:pathLst>
              <a:path w="3161225" h="1564806">
                <a:moveTo>
                  <a:pt x="0" y="0"/>
                </a:moveTo>
                <a:lnTo>
                  <a:pt x="3161225" y="0"/>
                </a:lnTo>
                <a:lnTo>
                  <a:pt x="3161225" y="1564807"/>
                </a:lnTo>
                <a:lnTo>
                  <a:pt x="0" y="15648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2799865" y="348043"/>
            <a:ext cx="10671986" cy="963828"/>
          </a:xfrm>
          <a:prstGeom prst="rect">
            <a:avLst/>
          </a:prstGeom>
        </p:spPr>
        <p:txBody>
          <a:bodyPr lIns="0" tIns="0" rIns="0" bIns="0" rtlCol="0" anchor="t">
            <a:spAutoFit/>
          </a:bodyPr>
          <a:lstStyle/>
          <a:p>
            <a:pPr algn="just">
              <a:lnSpc>
                <a:spcPts val="7101"/>
              </a:lnSpc>
            </a:pPr>
            <a:r>
              <a:rPr lang="en-US" sz="7554">
                <a:solidFill>
                  <a:srgbClr val="0C173C"/>
                </a:solidFill>
                <a:latin typeface="League Gothic"/>
                <a:ea typeface="League Gothic"/>
                <a:cs typeface="League Gothic"/>
                <a:sym typeface="League Gothic"/>
              </a:rPr>
              <a:t>REIMBURSEMENT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4">
            <a:extLst>
              <a:ext uri="{FF2B5EF4-FFF2-40B4-BE49-F238E27FC236}">
                <a16:creationId xmlns:a16="http://schemas.microsoft.com/office/drawing/2014/main" id="{5CF2E954-BF7B-10D0-1BC1-6F5B126E547F}"/>
              </a:ext>
            </a:extLst>
          </p:cNvPr>
          <p:cNvGrpSpPr/>
          <p:nvPr/>
        </p:nvGrpSpPr>
        <p:grpSpPr>
          <a:xfrm>
            <a:off x="378456" y="925814"/>
            <a:ext cx="2625789" cy="8943532"/>
            <a:chOff x="0" y="-38100"/>
            <a:chExt cx="1834744" cy="2355498"/>
          </a:xfrm>
        </p:grpSpPr>
        <p:sp>
          <p:nvSpPr>
            <p:cNvPr id="3" name="Freeform 15">
              <a:extLst>
                <a:ext uri="{FF2B5EF4-FFF2-40B4-BE49-F238E27FC236}">
                  <a16:creationId xmlns:a16="http://schemas.microsoft.com/office/drawing/2014/main" id="{5D4B03FA-2C96-6AA7-D23C-040258049EE3}"/>
                </a:ext>
              </a:extLst>
            </p:cNvPr>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E4B123"/>
            </a:solidFill>
          </p:spPr>
          <p:txBody>
            <a:bodyPr/>
            <a:lstStyle/>
            <a:p>
              <a:endParaRPr lang="en-US"/>
            </a:p>
          </p:txBody>
        </p:sp>
        <p:sp>
          <p:nvSpPr>
            <p:cNvPr id="4" name="TextBox 16">
              <a:extLst>
                <a:ext uri="{FF2B5EF4-FFF2-40B4-BE49-F238E27FC236}">
                  <a16:creationId xmlns:a16="http://schemas.microsoft.com/office/drawing/2014/main" id="{817EB29B-ADB6-E20B-784F-DF64AD88B0DE}"/>
                </a:ext>
              </a:extLst>
            </p:cNvPr>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23">
            <a:extLst>
              <a:ext uri="{FF2B5EF4-FFF2-40B4-BE49-F238E27FC236}">
                <a16:creationId xmlns:a16="http://schemas.microsoft.com/office/drawing/2014/main" id="{6B01385C-5C27-123A-1D50-387B6DC724A8}"/>
              </a:ext>
            </a:extLst>
          </p:cNvPr>
          <p:cNvSpPr txBox="1"/>
          <p:nvPr/>
        </p:nvSpPr>
        <p:spPr>
          <a:xfrm rot="-5400000">
            <a:off x="-2603140" y="1429556"/>
            <a:ext cx="9990296" cy="2769989"/>
          </a:xfrm>
          <a:prstGeom prst="rect">
            <a:avLst/>
          </a:prstGeom>
        </p:spPr>
        <p:txBody>
          <a:bodyPr wrap="square" lIns="0" tIns="0" rIns="0" bIns="0" rtlCol="0" anchor="t">
            <a:spAutoFit/>
          </a:bodyPr>
          <a:lstStyle/>
          <a:p>
            <a:pPr>
              <a:lnSpc>
                <a:spcPts val="10818"/>
              </a:lnSpc>
            </a:pPr>
            <a:r>
              <a:rPr lang="en-US" sz="11500">
                <a:solidFill>
                  <a:srgbClr val="0C173C"/>
                </a:solidFill>
                <a:latin typeface="Gagalin"/>
                <a:sym typeface="Gagalin"/>
              </a:rPr>
              <a:t>AGENDA</a:t>
            </a:r>
            <a:endParaRPr lang="en-US" sz="11500">
              <a:solidFill>
                <a:srgbClr val="0C173C"/>
              </a:solidFill>
              <a:latin typeface="Gagalin"/>
            </a:endParaRPr>
          </a:p>
          <a:p>
            <a:pPr>
              <a:lnSpc>
                <a:spcPts val="10818"/>
              </a:lnSpc>
            </a:pPr>
            <a:endParaRPr lang="en-US" sz="11500">
              <a:solidFill>
                <a:srgbClr val="0C173C"/>
              </a:solidFill>
              <a:latin typeface="Gagalin"/>
            </a:endParaRPr>
          </a:p>
        </p:txBody>
      </p:sp>
      <p:sp>
        <p:nvSpPr>
          <p:cNvPr id="9" name="TextBox 17">
            <a:extLst>
              <a:ext uri="{FF2B5EF4-FFF2-40B4-BE49-F238E27FC236}">
                <a16:creationId xmlns:a16="http://schemas.microsoft.com/office/drawing/2014/main" id="{5948379B-1BAD-5656-68B3-E01F03E0617B}"/>
              </a:ext>
            </a:extLst>
          </p:cNvPr>
          <p:cNvSpPr txBox="1"/>
          <p:nvPr/>
        </p:nvSpPr>
        <p:spPr>
          <a:xfrm>
            <a:off x="4255143" y="1706682"/>
            <a:ext cx="9145999" cy="7386638"/>
          </a:xfrm>
          <a:prstGeom prst="rect">
            <a:avLst/>
          </a:prstGeom>
        </p:spPr>
        <p:txBody>
          <a:bodyPr lIns="0" tIns="0" rIns="0" bIns="0" rtlCol="0" anchor="t">
            <a:spAutoFit/>
          </a:bodyPr>
          <a:lstStyle/>
          <a:p>
            <a:pPr algn="just">
              <a:spcBef>
                <a:spcPct val="0"/>
              </a:spcBef>
            </a:pPr>
            <a:r>
              <a:rPr lang="en-US" sz="4800" b="1" u="sng">
                <a:solidFill>
                  <a:srgbClr val="0C173C"/>
                </a:solidFill>
                <a:latin typeface="Public Sans"/>
                <a:ea typeface="Public Sans"/>
                <a:cs typeface="Public Sans"/>
                <a:sym typeface="Public Sans"/>
              </a:rPr>
              <a:t>Grant Specific</a:t>
            </a:r>
            <a:endParaRPr lang="en-US" sz="4800" b="1" u="sng">
              <a:solidFill>
                <a:srgbClr val="0C173C"/>
              </a:solidFill>
              <a:latin typeface="Public Sans"/>
              <a:ea typeface="Public Sans"/>
              <a:cs typeface="Public Sans"/>
            </a:endParaRPr>
          </a:p>
          <a:p>
            <a:pPr marL="457200" indent="-457200" algn="just">
              <a:spcBef>
                <a:spcPct val="0"/>
              </a:spcBef>
              <a:buFont typeface="Arial"/>
              <a:buChar char="•"/>
            </a:pPr>
            <a:r>
              <a:rPr lang="en-US" sz="4800">
                <a:solidFill>
                  <a:srgbClr val="0C173C"/>
                </a:solidFill>
                <a:latin typeface="Public Sans"/>
                <a:ea typeface="Public Sans"/>
                <a:cs typeface="Public Sans"/>
                <a:sym typeface="Public Sans"/>
              </a:rPr>
              <a:t>ESSER/ARP</a:t>
            </a:r>
            <a:endParaRPr lang="en-US" sz="4800">
              <a:solidFill>
                <a:srgbClr val="0C173C"/>
              </a:solidFill>
              <a:latin typeface="Public Sans"/>
              <a:ea typeface="Public Sans"/>
              <a:cs typeface="Public Sans"/>
            </a:endParaRPr>
          </a:p>
          <a:p>
            <a:pPr marL="457200" indent="-457200" algn="just">
              <a:spcBef>
                <a:spcPct val="0"/>
              </a:spcBef>
              <a:buFont typeface="Arial"/>
              <a:buChar char="•"/>
            </a:pPr>
            <a:r>
              <a:rPr lang="en-US" sz="4800">
                <a:solidFill>
                  <a:srgbClr val="0C173C"/>
                </a:solidFill>
                <a:latin typeface="Public Sans"/>
                <a:ea typeface="Public Sans"/>
                <a:cs typeface="Public Sans"/>
                <a:sym typeface="Public Sans"/>
              </a:rPr>
              <a:t>IDEA Updates</a:t>
            </a:r>
            <a:endParaRPr lang="en-US" sz="4800">
              <a:solidFill>
                <a:srgbClr val="0C173C"/>
              </a:solidFill>
              <a:latin typeface="Public Sans"/>
              <a:ea typeface="Public Sans"/>
              <a:cs typeface="Public Sans"/>
            </a:endParaRPr>
          </a:p>
          <a:p>
            <a:pPr marL="457200" indent="-457200" algn="just">
              <a:spcBef>
                <a:spcPct val="0"/>
              </a:spcBef>
              <a:buFont typeface="Arial"/>
              <a:buChar char="•"/>
            </a:pPr>
            <a:r>
              <a:rPr lang="en-US" sz="4800">
                <a:solidFill>
                  <a:srgbClr val="0C173C"/>
                </a:solidFill>
                <a:latin typeface="Public Sans"/>
                <a:ea typeface="Public Sans"/>
                <a:cs typeface="Public Sans"/>
              </a:rPr>
              <a:t>Title II and IV Updates</a:t>
            </a:r>
          </a:p>
          <a:p>
            <a:pPr algn="just">
              <a:spcBef>
                <a:spcPct val="0"/>
              </a:spcBef>
            </a:pPr>
            <a:endParaRPr lang="en-US" sz="4800">
              <a:solidFill>
                <a:srgbClr val="0C173C"/>
              </a:solidFill>
              <a:latin typeface="Public Sans"/>
              <a:ea typeface="Public Sans"/>
              <a:cs typeface="Public Sans"/>
            </a:endParaRPr>
          </a:p>
          <a:p>
            <a:pPr algn="just">
              <a:spcBef>
                <a:spcPct val="0"/>
              </a:spcBef>
            </a:pPr>
            <a:r>
              <a:rPr lang="en-US" sz="4800" b="1" u="sng">
                <a:solidFill>
                  <a:srgbClr val="0C173C"/>
                </a:solidFill>
                <a:latin typeface="Public Sans"/>
                <a:ea typeface="Public Sans"/>
                <a:cs typeface="Public Sans"/>
              </a:rPr>
              <a:t>Special Projects Updates</a:t>
            </a:r>
          </a:p>
          <a:p>
            <a:pPr marL="457200" indent="-457200" algn="just">
              <a:spcBef>
                <a:spcPct val="0"/>
              </a:spcBef>
              <a:buFont typeface="Arial"/>
              <a:buChar char="•"/>
            </a:pPr>
            <a:r>
              <a:rPr lang="en-US" sz="4800">
                <a:solidFill>
                  <a:srgbClr val="0C173C"/>
                </a:solidFill>
                <a:latin typeface="Public Sans"/>
                <a:ea typeface="Public Sans"/>
                <a:cs typeface="Public Sans"/>
              </a:rPr>
              <a:t>Reimbursement Reminders</a:t>
            </a:r>
          </a:p>
          <a:p>
            <a:pPr marL="457200" indent="-457200" algn="just">
              <a:spcBef>
                <a:spcPct val="0"/>
              </a:spcBef>
              <a:buFont typeface="Arial"/>
              <a:buChar char="•"/>
            </a:pPr>
            <a:r>
              <a:rPr lang="en-US" sz="4800">
                <a:solidFill>
                  <a:srgbClr val="0C173C"/>
                </a:solidFill>
                <a:latin typeface="Public Sans"/>
                <a:ea typeface="Public Sans"/>
                <a:cs typeface="Public Sans"/>
              </a:rPr>
              <a:t>R.A.N Reminders</a:t>
            </a:r>
          </a:p>
          <a:p>
            <a:pPr marL="457200" indent="-457200" algn="just">
              <a:spcBef>
                <a:spcPct val="0"/>
              </a:spcBef>
              <a:buFont typeface="Arial"/>
              <a:buChar char="•"/>
            </a:pPr>
            <a:r>
              <a:rPr lang="en-US" sz="4800">
                <a:solidFill>
                  <a:srgbClr val="0C173C"/>
                </a:solidFill>
                <a:latin typeface="Public Sans"/>
                <a:ea typeface="Public Sans"/>
                <a:cs typeface="Public Sans"/>
              </a:rPr>
              <a:t>Taggable Items Reminders</a:t>
            </a:r>
          </a:p>
          <a:p>
            <a:pPr algn="just">
              <a:spcBef>
                <a:spcPct val="0"/>
              </a:spcBef>
            </a:pPr>
            <a:endParaRPr lang="en-US" sz="4800">
              <a:solidFill>
                <a:srgbClr val="0C173C"/>
              </a:solidFill>
              <a:latin typeface="Public Sans"/>
              <a:ea typeface="Public Sans"/>
              <a:cs typeface="Public Sans"/>
            </a:endParaRPr>
          </a:p>
        </p:txBody>
      </p:sp>
    </p:spTree>
    <p:extLst>
      <p:ext uri="{BB962C8B-B14F-4D97-AF65-F5344CB8AC3E}">
        <p14:creationId xmlns:p14="http://schemas.microsoft.com/office/powerpoint/2010/main" val="120918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6734092" y="-234488"/>
            <a:ext cx="1704281" cy="1403536"/>
            <a:chOff x="0" y="0"/>
            <a:chExt cx="448864" cy="369656"/>
          </a:xfrm>
        </p:grpSpPr>
        <p:sp>
          <p:nvSpPr>
            <p:cNvPr id="3" name="Freeform 3"/>
            <p:cNvSpPr/>
            <p:nvPr/>
          </p:nvSpPr>
          <p:spPr>
            <a:xfrm>
              <a:off x="0" y="0"/>
              <a:ext cx="448864" cy="369656"/>
            </a:xfrm>
            <a:custGeom>
              <a:avLst/>
              <a:gdLst/>
              <a:ahLst/>
              <a:cxnLst/>
              <a:rect l="l" t="t" r="r" b="b"/>
              <a:pathLst>
                <a:path w="448864" h="369656">
                  <a:moveTo>
                    <a:pt x="0" y="0"/>
                  </a:moveTo>
                  <a:lnTo>
                    <a:pt x="448864" y="0"/>
                  </a:lnTo>
                  <a:lnTo>
                    <a:pt x="448864" y="369656"/>
                  </a:lnTo>
                  <a:lnTo>
                    <a:pt x="0" y="369656"/>
                  </a:lnTo>
                  <a:close/>
                </a:path>
              </a:pathLst>
            </a:custGeom>
            <a:solidFill>
              <a:srgbClr val="E4B123"/>
            </a:solidFill>
          </p:spPr>
          <p:txBody>
            <a:bodyPr/>
            <a:lstStyle/>
            <a:p>
              <a:endParaRPr lang="en-US"/>
            </a:p>
          </p:txBody>
        </p:sp>
        <p:sp>
          <p:nvSpPr>
            <p:cNvPr id="4" name="TextBox 4"/>
            <p:cNvSpPr txBox="1"/>
            <p:nvPr/>
          </p:nvSpPr>
          <p:spPr>
            <a:xfrm>
              <a:off x="0" y="-38100"/>
              <a:ext cx="448864" cy="4077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199963" y="332630"/>
            <a:ext cx="2321056" cy="1911473"/>
            <a:chOff x="0" y="0"/>
            <a:chExt cx="611307" cy="503433"/>
          </a:xfrm>
        </p:grpSpPr>
        <p:sp>
          <p:nvSpPr>
            <p:cNvPr id="6" name="Freeform 6"/>
            <p:cNvSpPr/>
            <p:nvPr/>
          </p:nvSpPr>
          <p:spPr>
            <a:xfrm>
              <a:off x="0" y="0"/>
              <a:ext cx="611307" cy="503433"/>
            </a:xfrm>
            <a:custGeom>
              <a:avLst/>
              <a:gdLst/>
              <a:ahLst/>
              <a:cxnLst/>
              <a:rect l="l" t="t" r="r" b="b"/>
              <a:pathLst>
                <a:path w="611307" h="503433">
                  <a:moveTo>
                    <a:pt x="0" y="0"/>
                  </a:moveTo>
                  <a:lnTo>
                    <a:pt x="611307" y="0"/>
                  </a:lnTo>
                  <a:lnTo>
                    <a:pt x="611307" y="503433"/>
                  </a:lnTo>
                  <a:lnTo>
                    <a:pt x="0" y="503433"/>
                  </a:lnTo>
                  <a:close/>
                </a:path>
              </a:pathLst>
            </a:custGeom>
            <a:solidFill>
              <a:srgbClr val="E4B123"/>
            </a:solidFill>
          </p:spPr>
          <p:txBody>
            <a:bodyPr/>
            <a:lstStyle/>
            <a:p>
              <a:endParaRPr lang="en-US"/>
            </a:p>
          </p:txBody>
        </p:sp>
        <p:sp>
          <p:nvSpPr>
            <p:cNvPr id="7" name="TextBox 7"/>
            <p:cNvSpPr txBox="1"/>
            <p:nvPr/>
          </p:nvSpPr>
          <p:spPr>
            <a:xfrm>
              <a:off x="0" y="-38100"/>
              <a:ext cx="611307" cy="541533"/>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7593150" y="1021782"/>
            <a:ext cx="1704281" cy="1718116"/>
            <a:chOff x="0" y="0"/>
            <a:chExt cx="448864" cy="452508"/>
          </a:xfrm>
        </p:grpSpPr>
        <p:sp>
          <p:nvSpPr>
            <p:cNvPr id="9" name="Freeform 9"/>
            <p:cNvSpPr/>
            <p:nvPr/>
          </p:nvSpPr>
          <p:spPr>
            <a:xfrm>
              <a:off x="0" y="0"/>
              <a:ext cx="448864" cy="452508"/>
            </a:xfrm>
            <a:custGeom>
              <a:avLst/>
              <a:gdLst/>
              <a:ahLst/>
              <a:cxnLst/>
              <a:rect l="l" t="t" r="r" b="b"/>
              <a:pathLst>
                <a:path w="448864" h="452508">
                  <a:moveTo>
                    <a:pt x="0" y="0"/>
                  </a:moveTo>
                  <a:lnTo>
                    <a:pt x="448864" y="0"/>
                  </a:lnTo>
                  <a:lnTo>
                    <a:pt x="448864" y="452508"/>
                  </a:lnTo>
                  <a:lnTo>
                    <a:pt x="0" y="452508"/>
                  </a:lnTo>
                  <a:close/>
                </a:path>
              </a:pathLst>
            </a:custGeom>
            <a:solidFill>
              <a:srgbClr val="0C173C"/>
            </a:solidFill>
          </p:spPr>
          <p:txBody>
            <a:bodyPr/>
            <a:lstStyle/>
            <a:p>
              <a:endParaRPr lang="en-US"/>
            </a:p>
          </p:txBody>
        </p:sp>
        <p:sp>
          <p:nvSpPr>
            <p:cNvPr id="10" name="TextBox 10"/>
            <p:cNvSpPr txBox="1"/>
            <p:nvPr/>
          </p:nvSpPr>
          <p:spPr>
            <a:xfrm>
              <a:off x="0" y="-38100"/>
              <a:ext cx="448864" cy="490608"/>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5180183" y="-384860"/>
            <a:ext cx="2406049" cy="1403536"/>
            <a:chOff x="0" y="0"/>
            <a:chExt cx="633692" cy="369656"/>
          </a:xfrm>
        </p:grpSpPr>
        <p:sp>
          <p:nvSpPr>
            <p:cNvPr id="12" name="Freeform 12"/>
            <p:cNvSpPr/>
            <p:nvPr/>
          </p:nvSpPr>
          <p:spPr>
            <a:xfrm>
              <a:off x="0" y="0"/>
              <a:ext cx="633692" cy="369656"/>
            </a:xfrm>
            <a:custGeom>
              <a:avLst/>
              <a:gdLst/>
              <a:ahLst/>
              <a:cxnLst/>
              <a:rect l="l" t="t" r="r" b="b"/>
              <a:pathLst>
                <a:path w="633692" h="369656">
                  <a:moveTo>
                    <a:pt x="0" y="0"/>
                  </a:moveTo>
                  <a:lnTo>
                    <a:pt x="633692" y="0"/>
                  </a:lnTo>
                  <a:lnTo>
                    <a:pt x="633692" y="369656"/>
                  </a:lnTo>
                  <a:lnTo>
                    <a:pt x="0" y="369656"/>
                  </a:lnTo>
                  <a:close/>
                </a:path>
              </a:pathLst>
            </a:custGeom>
            <a:solidFill>
              <a:srgbClr val="0C173C"/>
            </a:solidFill>
          </p:spPr>
          <p:txBody>
            <a:bodyPr/>
            <a:lstStyle/>
            <a:p>
              <a:endParaRPr lang="en-US"/>
            </a:p>
          </p:txBody>
        </p:sp>
        <p:sp>
          <p:nvSpPr>
            <p:cNvPr id="13" name="TextBox 13"/>
            <p:cNvSpPr txBox="1"/>
            <p:nvPr/>
          </p:nvSpPr>
          <p:spPr>
            <a:xfrm>
              <a:off x="0" y="-38100"/>
              <a:ext cx="633692" cy="407756"/>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5400000">
            <a:off x="8407956" y="823934"/>
            <a:ext cx="1802099" cy="19171425"/>
            <a:chOff x="0" y="0"/>
            <a:chExt cx="474627" cy="5049264"/>
          </a:xfrm>
        </p:grpSpPr>
        <p:sp>
          <p:nvSpPr>
            <p:cNvPr id="15" name="Freeform 15"/>
            <p:cNvSpPr/>
            <p:nvPr/>
          </p:nvSpPr>
          <p:spPr>
            <a:xfrm>
              <a:off x="0" y="0"/>
              <a:ext cx="474627" cy="5049264"/>
            </a:xfrm>
            <a:custGeom>
              <a:avLst/>
              <a:gdLst/>
              <a:ahLst/>
              <a:cxnLst/>
              <a:rect l="l" t="t" r="r" b="b"/>
              <a:pathLst>
                <a:path w="474627" h="5049264">
                  <a:moveTo>
                    <a:pt x="0" y="0"/>
                  </a:moveTo>
                  <a:lnTo>
                    <a:pt x="474627" y="0"/>
                  </a:lnTo>
                  <a:lnTo>
                    <a:pt x="474627" y="5049264"/>
                  </a:lnTo>
                  <a:lnTo>
                    <a:pt x="0" y="5049264"/>
                  </a:lnTo>
                  <a:close/>
                </a:path>
              </a:pathLst>
            </a:custGeom>
            <a:solidFill>
              <a:srgbClr val="0C173C"/>
            </a:solidFill>
          </p:spPr>
          <p:txBody>
            <a:bodyPr/>
            <a:lstStyle/>
            <a:p>
              <a:endParaRPr lang="en-US"/>
            </a:p>
          </p:txBody>
        </p:sp>
        <p:sp>
          <p:nvSpPr>
            <p:cNvPr id="16" name="TextBox 16"/>
            <p:cNvSpPr txBox="1"/>
            <p:nvPr/>
          </p:nvSpPr>
          <p:spPr>
            <a:xfrm>
              <a:off x="0" y="-38100"/>
              <a:ext cx="474627" cy="5087364"/>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rot="5400000">
            <a:off x="8912246" y="-449949"/>
            <a:ext cx="330687" cy="18784795"/>
            <a:chOff x="0" y="0"/>
            <a:chExt cx="87095" cy="4947436"/>
          </a:xfrm>
        </p:grpSpPr>
        <p:sp>
          <p:nvSpPr>
            <p:cNvPr id="18" name="Freeform 18"/>
            <p:cNvSpPr/>
            <p:nvPr/>
          </p:nvSpPr>
          <p:spPr>
            <a:xfrm>
              <a:off x="0" y="0"/>
              <a:ext cx="87095" cy="4947436"/>
            </a:xfrm>
            <a:custGeom>
              <a:avLst/>
              <a:gdLst/>
              <a:ahLst/>
              <a:cxnLst/>
              <a:rect l="l" t="t" r="r" b="b"/>
              <a:pathLst>
                <a:path w="87095" h="4947436">
                  <a:moveTo>
                    <a:pt x="0" y="0"/>
                  </a:moveTo>
                  <a:lnTo>
                    <a:pt x="87095" y="0"/>
                  </a:lnTo>
                  <a:lnTo>
                    <a:pt x="87095" y="4947436"/>
                  </a:lnTo>
                  <a:lnTo>
                    <a:pt x="0" y="4947436"/>
                  </a:lnTo>
                  <a:close/>
                </a:path>
              </a:pathLst>
            </a:custGeom>
            <a:solidFill>
              <a:srgbClr val="E4B123"/>
            </a:solidFill>
          </p:spPr>
          <p:txBody>
            <a:bodyPr/>
            <a:lstStyle/>
            <a:p>
              <a:endParaRPr lang="en-US"/>
            </a:p>
          </p:txBody>
        </p:sp>
        <p:sp>
          <p:nvSpPr>
            <p:cNvPr id="19" name="TextBox 19"/>
            <p:cNvSpPr txBox="1"/>
            <p:nvPr/>
          </p:nvSpPr>
          <p:spPr>
            <a:xfrm>
              <a:off x="0" y="-38100"/>
              <a:ext cx="87095" cy="4985536"/>
            </a:xfrm>
            <a:prstGeom prst="rect">
              <a:avLst/>
            </a:prstGeom>
          </p:spPr>
          <p:txBody>
            <a:bodyPr lIns="50800" tIns="50800" rIns="50800" bIns="50800" rtlCol="0" anchor="ctr"/>
            <a:lstStyle/>
            <a:p>
              <a:pPr algn="ctr">
                <a:lnSpc>
                  <a:spcPts val="2659"/>
                </a:lnSpc>
                <a:spcBef>
                  <a:spcPct val="0"/>
                </a:spcBef>
              </a:pPr>
              <a:endParaRPr/>
            </a:p>
          </p:txBody>
        </p:sp>
      </p:grpSp>
      <p:sp>
        <p:nvSpPr>
          <p:cNvPr id="20" name="TextBox 20"/>
          <p:cNvSpPr txBox="1"/>
          <p:nvPr/>
        </p:nvSpPr>
        <p:spPr>
          <a:xfrm>
            <a:off x="167455" y="97833"/>
            <a:ext cx="12807818" cy="1892278"/>
          </a:xfrm>
          <a:prstGeom prst="rect">
            <a:avLst/>
          </a:prstGeom>
        </p:spPr>
        <p:txBody>
          <a:bodyPr lIns="0" tIns="0" rIns="0" bIns="0" rtlCol="0" anchor="t">
            <a:spAutoFit/>
          </a:bodyPr>
          <a:lstStyle/>
          <a:p>
            <a:pPr algn="l">
              <a:lnSpc>
                <a:spcPts val="15401"/>
              </a:lnSpc>
              <a:spcBef>
                <a:spcPct val="0"/>
              </a:spcBef>
            </a:pPr>
            <a:r>
              <a:rPr lang="en-US" sz="11000">
                <a:solidFill>
                  <a:srgbClr val="0C173C"/>
                </a:solidFill>
                <a:latin typeface="League Gothic"/>
                <a:ea typeface="League Gothic"/>
                <a:cs typeface="League Gothic"/>
                <a:sym typeface="League Gothic"/>
              </a:rPr>
              <a:t>REIMBURSEMENT HANGUPS</a:t>
            </a:r>
          </a:p>
        </p:txBody>
      </p:sp>
      <p:grpSp>
        <p:nvGrpSpPr>
          <p:cNvPr id="21" name="Group 21"/>
          <p:cNvGrpSpPr/>
          <p:nvPr/>
        </p:nvGrpSpPr>
        <p:grpSpPr>
          <a:xfrm>
            <a:off x="938915" y="2312847"/>
            <a:ext cx="789170" cy="4837485"/>
            <a:chOff x="0" y="0"/>
            <a:chExt cx="1052227" cy="6449980"/>
          </a:xfrm>
        </p:grpSpPr>
        <p:sp>
          <p:nvSpPr>
            <p:cNvPr id="22" name="Freeform 22"/>
            <p:cNvSpPr/>
            <p:nvPr/>
          </p:nvSpPr>
          <p:spPr>
            <a:xfrm>
              <a:off x="0" y="0"/>
              <a:ext cx="1052227" cy="1016714"/>
            </a:xfrm>
            <a:custGeom>
              <a:avLst/>
              <a:gdLst/>
              <a:ahLst/>
              <a:cxnLst/>
              <a:rect l="l" t="t" r="r" b="b"/>
              <a:pathLst>
                <a:path w="1052227" h="1016714">
                  <a:moveTo>
                    <a:pt x="0" y="0"/>
                  </a:moveTo>
                  <a:lnTo>
                    <a:pt x="1052227" y="0"/>
                  </a:lnTo>
                  <a:lnTo>
                    <a:pt x="1052227" y="1016714"/>
                  </a:lnTo>
                  <a:lnTo>
                    <a:pt x="0" y="1016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0" y="1358316"/>
              <a:ext cx="1052227" cy="1016714"/>
            </a:xfrm>
            <a:custGeom>
              <a:avLst/>
              <a:gdLst/>
              <a:ahLst/>
              <a:cxnLst/>
              <a:rect l="l" t="t" r="r" b="b"/>
              <a:pathLst>
                <a:path w="1052227" h="1016714">
                  <a:moveTo>
                    <a:pt x="0" y="0"/>
                  </a:moveTo>
                  <a:lnTo>
                    <a:pt x="1052227" y="0"/>
                  </a:lnTo>
                  <a:lnTo>
                    <a:pt x="1052227" y="1016714"/>
                  </a:lnTo>
                  <a:lnTo>
                    <a:pt x="0" y="1016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Freeform 24"/>
            <p:cNvSpPr/>
            <p:nvPr/>
          </p:nvSpPr>
          <p:spPr>
            <a:xfrm>
              <a:off x="0" y="2716633"/>
              <a:ext cx="1052227" cy="1016714"/>
            </a:xfrm>
            <a:custGeom>
              <a:avLst/>
              <a:gdLst/>
              <a:ahLst/>
              <a:cxnLst/>
              <a:rect l="l" t="t" r="r" b="b"/>
              <a:pathLst>
                <a:path w="1052227" h="1016714">
                  <a:moveTo>
                    <a:pt x="0" y="0"/>
                  </a:moveTo>
                  <a:lnTo>
                    <a:pt x="1052227" y="0"/>
                  </a:lnTo>
                  <a:lnTo>
                    <a:pt x="1052227" y="1016714"/>
                  </a:lnTo>
                  <a:lnTo>
                    <a:pt x="0" y="1016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5" name="Freeform 25"/>
            <p:cNvSpPr/>
            <p:nvPr/>
          </p:nvSpPr>
          <p:spPr>
            <a:xfrm>
              <a:off x="0" y="4074949"/>
              <a:ext cx="1052227" cy="1016714"/>
            </a:xfrm>
            <a:custGeom>
              <a:avLst/>
              <a:gdLst/>
              <a:ahLst/>
              <a:cxnLst/>
              <a:rect l="l" t="t" r="r" b="b"/>
              <a:pathLst>
                <a:path w="1052227" h="1016714">
                  <a:moveTo>
                    <a:pt x="0" y="0"/>
                  </a:moveTo>
                  <a:lnTo>
                    <a:pt x="1052227" y="0"/>
                  </a:lnTo>
                  <a:lnTo>
                    <a:pt x="1052227" y="1016714"/>
                  </a:lnTo>
                  <a:lnTo>
                    <a:pt x="0" y="1016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a:off x="0" y="5433266"/>
              <a:ext cx="1052227" cy="1016714"/>
            </a:xfrm>
            <a:custGeom>
              <a:avLst/>
              <a:gdLst/>
              <a:ahLst/>
              <a:cxnLst/>
              <a:rect l="l" t="t" r="r" b="b"/>
              <a:pathLst>
                <a:path w="1052227" h="1016714">
                  <a:moveTo>
                    <a:pt x="0" y="0"/>
                  </a:moveTo>
                  <a:lnTo>
                    <a:pt x="1052227" y="0"/>
                  </a:lnTo>
                  <a:lnTo>
                    <a:pt x="1052227" y="1016714"/>
                  </a:lnTo>
                  <a:lnTo>
                    <a:pt x="0" y="10167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27" name="Group 27"/>
          <p:cNvGrpSpPr/>
          <p:nvPr/>
        </p:nvGrpSpPr>
        <p:grpSpPr>
          <a:xfrm>
            <a:off x="2007836" y="2472615"/>
            <a:ext cx="10696304" cy="5054229"/>
            <a:chOff x="0" y="0"/>
            <a:chExt cx="14261739" cy="6738973"/>
          </a:xfrm>
        </p:grpSpPr>
        <p:sp>
          <p:nvSpPr>
            <p:cNvPr id="28" name="TextBox 28"/>
            <p:cNvSpPr txBox="1"/>
            <p:nvPr/>
          </p:nvSpPr>
          <p:spPr>
            <a:xfrm>
              <a:off x="0" y="-76200"/>
              <a:ext cx="14261739" cy="761153"/>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Bank Back Up</a:t>
              </a:r>
              <a:r>
                <a:rPr lang="en-US" sz="3399">
                  <a:solidFill>
                    <a:srgbClr val="0C173C"/>
                  </a:solidFill>
                  <a:latin typeface="Public Sans"/>
                  <a:ea typeface="Public Sans"/>
                  <a:cs typeface="Public Sans"/>
                  <a:sym typeface="Public Sans"/>
                </a:rPr>
                <a:t>- Partial months</a:t>
              </a:r>
            </a:p>
          </p:txBody>
        </p:sp>
        <p:sp>
          <p:nvSpPr>
            <p:cNvPr id="29" name="TextBox 29"/>
            <p:cNvSpPr txBox="1"/>
            <p:nvPr/>
          </p:nvSpPr>
          <p:spPr>
            <a:xfrm>
              <a:off x="0" y="1237280"/>
              <a:ext cx="14261739" cy="761153"/>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Addition</a:t>
              </a:r>
              <a:r>
                <a:rPr lang="en-US" sz="3399">
                  <a:solidFill>
                    <a:srgbClr val="0C173C"/>
                  </a:solidFill>
                  <a:latin typeface="Public Sans"/>
                  <a:ea typeface="Public Sans"/>
                  <a:cs typeface="Public Sans"/>
                  <a:sym typeface="Public Sans"/>
                </a:rPr>
                <a:t>- Total amount on itemized spreadsheet</a:t>
              </a:r>
            </a:p>
          </p:txBody>
        </p:sp>
        <p:sp>
          <p:nvSpPr>
            <p:cNvPr id="30" name="TextBox 30"/>
            <p:cNvSpPr txBox="1"/>
            <p:nvPr/>
          </p:nvSpPr>
          <p:spPr>
            <a:xfrm>
              <a:off x="0" y="5177719"/>
              <a:ext cx="14261739" cy="1561253"/>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Overabundance</a:t>
              </a:r>
              <a:r>
                <a:rPr lang="en-US" sz="3399">
                  <a:solidFill>
                    <a:srgbClr val="0C173C"/>
                  </a:solidFill>
                  <a:latin typeface="Public Sans"/>
                  <a:ea typeface="Public Sans"/>
                  <a:cs typeface="Public Sans"/>
                  <a:sym typeface="Public Sans"/>
                </a:rPr>
                <a:t>- Too much unnecessary back-up documentation</a:t>
              </a:r>
            </a:p>
          </p:txBody>
        </p:sp>
        <p:sp>
          <p:nvSpPr>
            <p:cNvPr id="31" name="TextBox 31"/>
            <p:cNvSpPr txBox="1"/>
            <p:nvPr/>
          </p:nvSpPr>
          <p:spPr>
            <a:xfrm>
              <a:off x="0" y="3864239"/>
              <a:ext cx="14261739" cy="761153"/>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Frequency -</a:t>
              </a:r>
              <a:r>
                <a:rPr lang="en-US" sz="3399">
                  <a:solidFill>
                    <a:srgbClr val="0C173C"/>
                  </a:solidFill>
                  <a:latin typeface="Public Sans"/>
                  <a:ea typeface="Public Sans"/>
                  <a:cs typeface="Public Sans"/>
                  <a:sym typeface="Public Sans"/>
                </a:rPr>
                <a:t> Combining many months</a:t>
              </a:r>
            </a:p>
          </p:txBody>
        </p:sp>
        <p:sp>
          <p:nvSpPr>
            <p:cNvPr id="32" name="TextBox 32"/>
            <p:cNvSpPr txBox="1"/>
            <p:nvPr/>
          </p:nvSpPr>
          <p:spPr>
            <a:xfrm>
              <a:off x="0" y="2550760"/>
              <a:ext cx="14261739" cy="761153"/>
            </a:xfrm>
            <a:prstGeom prst="rect">
              <a:avLst/>
            </a:prstGeom>
          </p:spPr>
          <p:txBody>
            <a:bodyPr lIns="0" tIns="0" rIns="0" bIns="0" rtlCol="0" anchor="t">
              <a:spAutoFit/>
            </a:bodyPr>
            <a:lstStyle/>
            <a:p>
              <a:pPr algn="l">
                <a:lnSpc>
                  <a:spcPts val="4759"/>
                </a:lnSpc>
              </a:pPr>
              <a:r>
                <a:rPr lang="en-US" sz="3399" b="1">
                  <a:solidFill>
                    <a:srgbClr val="0C173C"/>
                  </a:solidFill>
                  <a:latin typeface="Public Sans Bold"/>
                  <a:ea typeface="Public Sans Bold"/>
                  <a:cs typeface="Public Sans Bold"/>
                  <a:sym typeface="Public Sans Bold"/>
                </a:rPr>
                <a:t>Tax</a:t>
              </a:r>
              <a:r>
                <a:rPr lang="en-US" sz="3399">
                  <a:solidFill>
                    <a:srgbClr val="0C173C"/>
                  </a:solidFill>
                  <a:latin typeface="Public Sans"/>
                  <a:ea typeface="Public Sans"/>
                  <a:cs typeface="Public Sans"/>
                  <a:sym typeface="Public Sans"/>
                </a:rPr>
                <a:t>- Not removed on purchases, receipts, etc.</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143351" y="2386820"/>
            <a:ext cx="1179325" cy="16184775"/>
            <a:chOff x="0" y="0"/>
            <a:chExt cx="310604" cy="4262657"/>
          </a:xfrm>
        </p:grpSpPr>
        <p:sp>
          <p:nvSpPr>
            <p:cNvPr id="3" name="Freeform 3"/>
            <p:cNvSpPr/>
            <p:nvPr/>
          </p:nvSpPr>
          <p:spPr>
            <a:xfrm>
              <a:off x="0" y="0"/>
              <a:ext cx="310604" cy="4262657"/>
            </a:xfrm>
            <a:custGeom>
              <a:avLst/>
              <a:gdLst/>
              <a:ahLst/>
              <a:cxnLst/>
              <a:rect l="l" t="t" r="r" b="b"/>
              <a:pathLst>
                <a:path w="310604" h="4262657">
                  <a:moveTo>
                    <a:pt x="0" y="0"/>
                  </a:moveTo>
                  <a:lnTo>
                    <a:pt x="310604" y="0"/>
                  </a:lnTo>
                  <a:lnTo>
                    <a:pt x="310604" y="4262657"/>
                  </a:lnTo>
                  <a:lnTo>
                    <a:pt x="0" y="4262657"/>
                  </a:lnTo>
                  <a:close/>
                </a:path>
              </a:pathLst>
            </a:custGeom>
            <a:solidFill>
              <a:srgbClr val="0C173C"/>
            </a:solidFill>
          </p:spPr>
          <p:txBody>
            <a:bodyPr/>
            <a:lstStyle/>
            <a:p>
              <a:endParaRPr lang="en-US"/>
            </a:p>
          </p:txBody>
        </p:sp>
        <p:sp>
          <p:nvSpPr>
            <p:cNvPr id="4" name="TextBox 4"/>
            <p:cNvSpPr txBox="1"/>
            <p:nvPr/>
          </p:nvSpPr>
          <p:spPr>
            <a:xfrm>
              <a:off x="0" y="-38100"/>
              <a:ext cx="310604" cy="430075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4088999" y="3256291"/>
            <a:ext cx="8744733" cy="1227040"/>
            <a:chOff x="0" y="0"/>
            <a:chExt cx="2303139" cy="323171"/>
          </a:xfrm>
        </p:grpSpPr>
        <p:sp>
          <p:nvSpPr>
            <p:cNvPr id="6" name="Freeform 6"/>
            <p:cNvSpPr/>
            <p:nvPr/>
          </p:nvSpPr>
          <p:spPr>
            <a:xfrm>
              <a:off x="0" y="0"/>
              <a:ext cx="2303139" cy="323171"/>
            </a:xfrm>
            <a:custGeom>
              <a:avLst/>
              <a:gdLst/>
              <a:ahLst/>
              <a:cxnLst/>
              <a:rect l="l" t="t" r="r" b="b"/>
              <a:pathLst>
                <a:path w="2303139" h="323171">
                  <a:moveTo>
                    <a:pt x="0" y="0"/>
                  </a:moveTo>
                  <a:lnTo>
                    <a:pt x="2303139" y="0"/>
                  </a:lnTo>
                  <a:lnTo>
                    <a:pt x="2303139" y="323171"/>
                  </a:lnTo>
                  <a:lnTo>
                    <a:pt x="0" y="323171"/>
                  </a:lnTo>
                  <a:close/>
                </a:path>
              </a:pathLst>
            </a:custGeom>
            <a:solidFill>
              <a:srgbClr val="0C173C"/>
            </a:solidFill>
          </p:spPr>
          <p:txBody>
            <a:bodyPr/>
            <a:lstStyle/>
            <a:p>
              <a:endParaRPr lang="en-US"/>
            </a:p>
          </p:txBody>
        </p:sp>
        <p:sp>
          <p:nvSpPr>
            <p:cNvPr id="7" name="TextBox 7"/>
            <p:cNvSpPr txBox="1"/>
            <p:nvPr/>
          </p:nvSpPr>
          <p:spPr>
            <a:xfrm>
              <a:off x="0" y="-38100"/>
              <a:ext cx="2303139" cy="36127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6786318" y="9568125"/>
            <a:ext cx="2208196" cy="1588545"/>
            <a:chOff x="0" y="0"/>
            <a:chExt cx="581582" cy="418382"/>
          </a:xfrm>
        </p:grpSpPr>
        <p:sp>
          <p:nvSpPr>
            <p:cNvPr id="9" name="Freeform 9"/>
            <p:cNvSpPr/>
            <p:nvPr/>
          </p:nvSpPr>
          <p:spPr>
            <a:xfrm>
              <a:off x="0" y="0"/>
              <a:ext cx="581582" cy="418382"/>
            </a:xfrm>
            <a:custGeom>
              <a:avLst/>
              <a:gdLst/>
              <a:ahLst/>
              <a:cxnLst/>
              <a:rect l="l" t="t" r="r" b="b"/>
              <a:pathLst>
                <a:path w="581582" h="418382">
                  <a:moveTo>
                    <a:pt x="0" y="0"/>
                  </a:moveTo>
                  <a:lnTo>
                    <a:pt x="581582" y="0"/>
                  </a:lnTo>
                  <a:lnTo>
                    <a:pt x="581582" y="418382"/>
                  </a:lnTo>
                  <a:lnTo>
                    <a:pt x="0" y="418382"/>
                  </a:lnTo>
                  <a:close/>
                </a:path>
              </a:pathLst>
            </a:custGeom>
            <a:solidFill>
              <a:srgbClr val="E4B123"/>
            </a:solidFill>
          </p:spPr>
          <p:txBody>
            <a:bodyPr/>
            <a:lstStyle/>
            <a:p>
              <a:endParaRPr lang="en-US"/>
            </a:p>
          </p:txBody>
        </p:sp>
        <p:sp>
          <p:nvSpPr>
            <p:cNvPr id="10" name="TextBox 10"/>
            <p:cNvSpPr txBox="1"/>
            <p:nvPr/>
          </p:nvSpPr>
          <p:spPr>
            <a:xfrm>
              <a:off x="0" y="-38100"/>
              <a:ext cx="581582" cy="45648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5400000">
            <a:off x="7381434" y="-2964209"/>
            <a:ext cx="2978491" cy="15939921"/>
            <a:chOff x="0" y="0"/>
            <a:chExt cx="784459" cy="4198168"/>
          </a:xfrm>
        </p:grpSpPr>
        <p:sp>
          <p:nvSpPr>
            <p:cNvPr id="12" name="Freeform 12"/>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13" name="TextBox 13"/>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5400000">
            <a:off x="1528062" y="4013961"/>
            <a:ext cx="641493" cy="655466"/>
            <a:chOff x="0" y="0"/>
            <a:chExt cx="283609" cy="289786"/>
          </a:xfrm>
        </p:grpSpPr>
        <p:sp>
          <p:nvSpPr>
            <p:cNvPr id="15" name="Freeform 15"/>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16" name="TextBox 16"/>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17" name="Group 17"/>
          <p:cNvGrpSpPr/>
          <p:nvPr/>
        </p:nvGrpSpPr>
        <p:grpSpPr>
          <a:xfrm rot="-5400000">
            <a:off x="1154773" y="4323150"/>
            <a:ext cx="641493" cy="37088"/>
            <a:chOff x="0" y="0"/>
            <a:chExt cx="283609" cy="16397"/>
          </a:xfrm>
        </p:grpSpPr>
        <p:sp>
          <p:nvSpPr>
            <p:cNvPr id="18" name="Freeform 18"/>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19" name="TextBox 19"/>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20" name="Group 20"/>
          <p:cNvGrpSpPr/>
          <p:nvPr/>
        </p:nvGrpSpPr>
        <p:grpSpPr>
          <a:xfrm rot="-5400000">
            <a:off x="1901099" y="4323150"/>
            <a:ext cx="641493" cy="37088"/>
            <a:chOff x="0" y="0"/>
            <a:chExt cx="283609" cy="16397"/>
          </a:xfrm>
        </p:grpSpPr>
        <p:sp>
          <p:nvSpPr>
            <p:cNvPr id="21" name="Freeform 21"/>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22" name="TextBox 22"/>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23" name="TextBox 23"/>
          <p:cNvSpPr txBox="1"/>
          <p:nvPr/>
        </p:nvSpPr>
        <p:spPr>
          <a:xfrm>
            <a:off x="1573786" y="3995691"/>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A</a:t>
            </a:r>
          </a:p>
        </p:txBody>
      </p:sp>
      <p:sp>
        <p:nvSpPr>
          <p:cNvPr id="24" name="TextBox 24"/>
          <p:cNvSpPr txBox="1"/>
          <p:nvPr/>
        </p:nvSpPr>
        <p:spPr>
          <a:xfrm>
            <a:off x="2849910" y="4014231"/>
            <a:ext cx="8128978" cy="606426"/>
          </a:xfrm>
          <a:prstGeom prst="rect">
            <a:avLst/>
          </a:prstGeom>
        </p:spPr>
        <p:txBody>
          <a:bodyPr lIns="0" tIns="0" rIns="0" bIns="0" rtlCol="0" anchor="t">
            <a:spAutoFit/>
          </a:bodyPr>
          <a:lstStyle/>
          <a:p>
            <a:pPr algn="l">
              <a:lnSpc>
                <a:spcPts val="4899"/>
              </a:lnSpc>
              <a:spcBef>
                <a:spcPct val="0"/>
              </a:spcBef>
            </a:pPr>
            <a:r>
              <a:rPr lang="en-US" sz="3499" b="1">
                <a:solidFill>
                  <a:srgbClr val="0C173C"/>
                </a:solidFill>
                <a:latin typeface="Public Sans Bold"/>
                <a:ea typeface="Public Sans Bold"/>
                <a:cs typeface="Public Sans Bold"/>
                <a:sym typeface="Public Sans Bold"/>
              </a:rPr>
              <a:t>ALLOCABLE</a:t>
            </a:r>
          </a:p>
        </p:txBody>
      </p:sp>
      <p:grpSp>
        <p:nvGrpSpPr>
          <p:cNvPr id="25" name="Group 25"/>
          <p:cNvGrpSpPr/>
          <p:nvPr/>
        </p:nvGrpSpPr>
        <p:grpSpPr>
          <a:xfrm rot="-5400000">
            <a:off x="7381434" y="273618"/>
            <a:ext cx="2978491" cy="15939921"/>
            <a:chOff x="0" y="0"/>
            <a:chExt cx="784459" cy="4198168"/>
          </a:xfrm>
        </p:grpSpPr>
        <p:sp>
          <p:nvSpPr>
            <p:cNvPr id="26" name="Freeform 26"/>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27" name="TextBox 27"/>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1521075" y="4776741"/>
            <a:ext cx="14755824" cy="1829435"/>
          </a:xfrm>
          <a:prstGeom prst="rect">
            <a:avLst/>
          </a:prstGeom>
        </p:spPr>
        <p:txBody>
          <a:bodyPr lIns="0" tIns="0" rIns="0" bIns="0" rtlCol="0" anchor="t">
            <a:spAutoFit/>
          </a:bodyPr>
          <a:lstStyle/>
          <a:p>
            <a:pPr algn="just">
              <a:lnSpc>
                <a:spcPts val="3640"/>
              </a:lnSpc>
            </a:pPr>
            <a:r>
              <a:rPr lang="en-US" sz="2600">
                <a:solidFill>
                  <a:srgbClr val="0C173C"/>
                </a:solidFill>
                <a:latin typeface="Public Sans"/>
                <a:ea typeface="Public Sans"/>
                <a:cs typeface="Public Sans"/>
                <a:sym typeface="Public Sans"/>
              </a:rPr>
              <a:t>For a cost to be allocable, it must have a clear connection to the grant and contribute to its objectives. </a:t>
            </a:r>
          </a:p>
          <a:p>
            <a:pPr algn="l">
              <a:lnSpc>
                <a:spcPts val="3640"/>
              </a:lnSpc>
            </a:pPr>
            <a:r>
              <a:rPr lang="en-US" sz="2600" b="1">
                <a:solidFill>
                  <a:srgbClr val="0C173C"/>
                </a:solidFill>
                <a:latin typeface="Public Sans Bold"/>
                <a:ea typeface="Public Sans Bold"/>
                <a:cs typeface="Public Sans Bold"/>
                <a:sym typeface="Public Sans Bold"/>
              </a:rPr>
              <a:t>“Can the connection between this cost and the project's objectives be clearly demonstrated?”</a:t>
            </a:r>
          </a:p>
          <a:p>
            <a:pPr algn="just">
              <a:lnSpc>
                <a:spcPts val="3640"/>
              </a:lnSpc>
              <a:spcBef>
                <a:spcPct val="0"/>
              </a:spcBef>
            </a:pPr>
            <a:endParaRPr lang="en-US" sz="2600" b="1">
              <a:solidFill>
                <a:srgbClr val="0C173C"/>
              </a:solidFill>
              <a:latin typeface="Public Sans Bold"/>
              <a:ea typeface="Public Sans Bold"/>
              <a:cs typeface="Public Sans Bold"/>
              <a:sym typeface="Public Sans Bold"/>
            </a:endParaRPr>
          </a:p>
        </p:txBody>
      </p:sp>
      <p:grpSp>
        <p:nvGrpSpPr>
          <p:cNvPr id="29" name="Group 29"/>
          <p:cNvGrpSpPr/>
          <p:nvPr/>
        </p:nvGrpSpPr>
        <p:grpSpPr>
          <a:xfrm rot="-5400000">
            <a:off x="7381434" y="-6202036"/>
            <a:ext cx="2978491" cy="15939921"/>
            <a:chOff x="0" y="0"/>
            <a:chExt cx="784459" cy="4198168"/>
          </a:xfrm>
        </p:grpSpPr>
        <p:sp>
          <p:nvSpPr>
            <p:cNvPr id="30" name="Freeform 30"/>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31" name="TextBox 31"/>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rot="-5400000">
            <a:off x="1528062" y="821515"/>
            <a:ext cx="641493" cy="655466"/>
            <a:chOff x="0" y="0"/>
            <a:chExt cx="283609" cy="289786"/>
          </a:xfrm>
        </p:grpSpPr>
        <p:sp>
          <p:nvSpPr>
            <p:cNvPr id="33" name="Freeform 33"/>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34" name="TextBox 34"/>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35" name="Group 35"/>
          <p:cNvGrpSpPr/>
          <p:nvPr/>
        </p:nvGrpSpPr>
        <p:grpSpPr>
          <a:xfrm rot="-5400000">
            <a:off x="1154773" y="1130703"/>
            <a:ext cx="641493" cy="37088"/>
            <a:chOff x="0" y="0"/>
            <a:chExt cx="283609" cy="16397"/>
          </a:xfrm>
        </p:grpSpPr>
        <p:sp>
          <p:nvSpPr>
            <p:cNvPr id="36" name="Freeform 36"/>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37" name="TextBox 37"/>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38" name="Group 38"/>
          <p:cNvGrpSpPr/>
          <p:nvPr/>
        </p:nvGrpSpPr>
        <p:grpSpPr>
          <a:xfrm rot="-5400000">
            <a:off x="1901099" y="1130703"/>
            <a:ext cx="641493" cy="37088"/>
            <a:chOff x="0" y="0"/>
            <a:chExt cx="283609" cy="16397"/>
          </a:xfrm>
        </p:grpSpPr>
        <p:sp>
          <p:nvSpPr>
            <p:cNvPr id="39" name="Freeform 39"/>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40" name="TextBox 40"/>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41" name="TextBox 41"/>
          <p:cNvSpPr txBox="1"/>
          <p:nvPr/>
        </p:nvSpPr>
        <p:spPr>
          <a:xfrm>
            <a:off x="1573786" y="803244"/>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R</a:t>
            </a:r>
          </a:p>
        </p:txBody>
      </p:sp>
      <p:sp>
        <p:nvSpPr>
          <p:cNvPr id="42" name="TextBox 42"/>
          <p:cNvSpPr txBox="1"/>
          <p:nvPr/>
        </p:nvSpPr>
        <p:spPr>
          <a:xfrm>
            <a:off x="2849910" y="803100"/>
            <a:ext cx="6962388" cy="606426"/>
          </a:xfrm>
          <a:prstGeom prst="rect">
            <a:avLst/>
          </a:prstGeom>
        </p:spPr>
        <p:txBody>
          <a:bodyPr lIns="0" tIns="0" rIns="0" bIns="0" rtlCol="0" anchor="t">
            <a:spAutoFit/>
          </a:bodyPr>
          <a:lstStyle/>
          <a:p>
            <a:pPr algn="l">
              <a:lnSpc>
                <a:spcPts val="4899"/>
              </a:lnSpc>
              <a:spcBef>
                <a:spcPct val="0"/>
              </a:spcBef>
            </a:pPr>
            <a:r>
              <a:rPr lang="en-US" sz="3499" b="1">
                <a:solidFill>
                  <a:srgbClr val="0C173C"/>
                </a:solidFill>
                <a:latin typeface="Public Sans Bold"/>
                <a:ea typeface="Public Sans Bold"/>
                <a:cs typeface="Public Sans Bold"/>
                <a:sym typeface="Public Sans Bold"/>
              </a:rPr>
              <a:t>REASONABLE</a:t>
            </a:r>
          </a:p>
        </p:txBody>
      </p:sp>
      <p:sp>
        <p:nvSpPr>
          <p:cNvPr id="43" name="TextBox 43"/>
          <p:cNvSpPr txBox="1"/>
          <p:nvPr/>
        </p:nvSpPr>
        <p:spPr>
          <a:xfrm>
            <a:off x="1456975" y="1587088"/>
            <a:ext cx="14230805" cy="1372235"/>
          </a:xfrm>
          <a:prstGeom prst="rect">
            <a:avLst/>
          </a:prstGeom>
        </p:spPr>
        <p:txBody>
          <a:bodyPr lIns="0" tIns="0" rIns="0" bIns="0" rtlCol="0" anchor="t">
            <a:spAutoFit/>
          </a:bodyPr>
          <a:lstStyle/>
          <a:p>
            <a:pPr algn="just">
              <a:lnSpc>
                <a:spcPts val="3640"/>
              </a:lnSpc>
            </a:pPr>
            <a:r>
              <a:rPr lang="en-US" sz="2600">
                <a:solidFill>
                  <a:srgbClr val="0C173C"/>
                </a:solidFill>
                <a:latin typeface="Public Sans"/>
                <a:ea typeface="Public Sans"/>
                <a:cs typeface="Public Sans"/>
                <a:sym typeface="Public Sans"/>
              </a:rPr>
              <a:t>Reasonable costs are expenses that a prudent person would consider sensible and appropriate under the circumstances.</a:t>
            </a:r>
          </a:p>
          <a:p>
            <a:pPr algn="just">
              <a:lnSpc>
                <a:spcPts val="3640"/>
              </a:lnSpc>
              <a:spcBef>
                <a:spcPct val="0"/>
              </a:spcBef>
            </a:pPr>
            <a:r>
              <a:rPr lang="en-US" sz="2600">
                <a:solidFill>
                  <a:srgbClr val="0C173C"/>
                </a:solidFill>
                <a:latin typeface="Public Sans"/>
                <a:ea typeface="Public Sans"/>
                <a:cs typeface="Public Sans"/>
                <a:sym typeface="Public Sans"/>
              </a:rPr>
              <a:t> </a:t>
            </a:r>
            <a:r>
              <a:rPr lang="en-US" sz="2600" b="1">
                <a:solidFill>
                  <a:srgbClr val="0C173C"/>
                </a:solidFill>
                <a:latin typeface="Public Sans Bold"/>
                <a:ea typeface="Public Sans Bold"/>
                <a:cs typeface="Public Sans Bold"/>
                <a:sym typeface="Public Sans Bold"/>
              </a:rPr>
              <a:t>“Would an average person think this is a sensible way to spend grant funds?”</a:t>
            </a:r>
          </a:p>
        </p:txBody>
      </p:sp>
      <p:grpSp>
        <p:nvGrpSpPr>
          <p:cNvPr id="44" name="Group 44"/>
          <p:cNvGrpSpPr/>
          <p:nvPr/>
        </p:nvGrpSpPr>
        <p:grpSpPr>
          <a:xfrm rot="-5400000">
            <a:off x="1528062" y="7238941"/>
            <a:ext cx="641493" cy="655466"/>
            <a:chOff x="0" y="0"/>
            <a:chExt cx="283609" cy="289786"/>
          </a:xfrm>
        </p:grpSpPr>
        <p:sp>
          <p:nvSpPr>
            <p:cNvPr id="45" name="Freeform 45"/>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46" name="TextBox 46"/>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47" name="Group 47"/>
          <p:cNvGrpSpPr/>
          <p:nvPr/>
        </p:nvGrpSpPr>
        <p:grpSpPr>
          <a:xfrm rot="-5400000">
            <a:off x="1154773" y="7548130"/>
            <a:ext cx="641493" cy="37088"/>
            <a:chOff x="0" y="0"/>
            <a:chExt cx="283609" cy="16397"/>
          </a:xfrm>
        </p:grpSpPr>
        <p:sp>
          <p:nvSpPr>
            <p:cNvPr id="48" name="Freeform 48"/>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49" name="TextBox 49"/>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50" name="Group 50"/>
          <p:cNvGrpSpPr/>
          <p:nvPr/>
        </p:nvGrpSpPr>
        <p:grpSpPr>
          <a:xfrm rot="-5400000">
            <a:off x="1901099" y="7548130"/>
            <a:ext cx="641493" cy="37088"/>
            <a:chOff x="0" y="0"/>
            <a:chExt cx="283609" cy="16397"/>
          </a:xfrm>
        </p:grpSpPr>
        <p:sp>
          <p:nvSpPr>
            <p:cNvPr id="51" name="Freeform 51"/>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52" name="TextBox 52"/>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53" name="TextBox 53"/>
          <p:cNvSpPr txBox="1"/>
          <p:nvPr/>
        </p:nvSpPr>
        <p:spPr>
          <a:xfrm>
            <a:off x="1573786" y="7220671"/>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N</a:t>
            </a:r>
          </a:p>
        </p:txBody>
      </p:sp>
      <p:sp>
        <p:nvSpPr>
          <p:cNvPr id="54" name="TextBox 54"/>
          <p:cNvSpPr txBox="1"/>
          <p:nvPr/>
        </p:nvSpPr>
        <p:spPr>
          <a:xfrm>
            <a:off x="2849910" y="7220527"/>
            <a:ext cx="8128978" cy="606426"/>
          </a:xfrm>
          <a:prstGeom prst="rect">
            <a:avLst/>
          </a:prstGeom>
        </p:spPr>
        <p:txBody>
          <a:bodyPr lIns="0" tIns="0" rIns="0" bIns="0" rtlCol="0" anchor="t">
            <a:spAutoFit/>
          </a:bodyPr>
          <a:lstStyle/>
          <a:p>
            <a:pPr algn="l">
              <a:lnSpc>
                <a:spcPts val="4899"/>
              </a:lnSpc>
              <a:spcBef>
                <a:spcPct val="0"/>
              </a:spcBef>
            </a:pPr>
            <a:r>
              <a:rPr lang="en-US" sz="3499" b="1">
                <a:solidFill>
                  <a:srgbClr val="0C173C"/>
                </a:solidFill>
                <a:latin typeface="Public Sans Bold"/>
                <a:ea typeface="Public Sans Bold"/>
                <a:cs typeface="Public Sans Bold"/>
                <a:sym typeface="Public Sans Bold"/>
              </a:rPr>
              <a:t>NECESSARY</a:t>
            </a:r>
          </a:p>
        </p:txBody>
      </p:sp>
      <p:sp>
        <p:nvSpPr>
          <p:cNvPr id="55" name="TextBox 55"/>
          <p:cNvSpPr txBox="1"/>
          <p:nvPr/>
        </p:nvSpPr>
        <p:spPr>
          <a:xfrm>
            <a:off x="1456975" y="8068396"/>
            <a:ext cx="14230805" cy="1372235"/>
          </a:xfrm>
          <a:prstGeom prst="rect">
            <a:avLst/>
          </a:prstGeom>
        </p:spPr>
        <p:txBody>
          <a:bodyPr lIns="0" tIns="0" rIns="0" bIns="0" rtlCol="0" anchor="t">
            <a:spAutoFit/>
          </a:bodyPr>
          <a:lstStyle/>
          <a:p>
            <a:pPr algn="just">
              <a:lnSpc>
                <a:spcPts val="3640"/>
              </a:lnSpc>
            </a:pPr>
            <a:r>
              <a:rPr lang="en-US" sz="2600">
                <a:solidFill>
                  <a:srgbClr val="0C173C"/>
                </a:solidFill>
                <a:latin typeface="Public Sans"/>
                <a:ea typeface="Public Sans"/>
                <a:cs typeface="Public Sans"/>
                <a:sym typeface="Public Sans"/>
              </a:rPr>
              <a:t>Necessary costs are expenses that are essential for achieving the goals of the grant project.</a:t>
            </a:r>
          </a:p>
          <a:p>
            <a:pPr algn="just">
              <a:lnSpc>
                <a:spcPts val="3640"/>
              </a:lnSpc>
            </a:pPr>
            <a:r>
              <a:rPr lang="en-US" sz="2600">
                <a:solidFill>
                  <a:srgbClr val="0C173C"/>
                </a:solidFill>
                <a:latin typeface="Public Sans"/>
                <a:ea typeface="Public Sans"/>
                <a:cs typeface="Public Sans"/>
                <a:sym typeface="Public Sans"/>
              </a:rPr>
              <a:t> </a:t>
            </a:r>
          </a:p>
          <a:p>
            <a:pPr algn="just">
              <a:lnSpc>
                <a:spcPts val="3640"/>
              </a:lnSpc>
              <a:spcBef>
                <a:spcPct val="0"/>
              </a:spcBef>
            </a:pPr>
            <a:r>
              <a:rPr lang="en-US" sz="2600" b="1">
                <a:solidFill>
                  <a:srgbClr val="0C173C"/>
                </a:solidFill>
                <a:latin typeface="Public Sans Bold"/>
                <a:ea typeface="Public Sans Bold"/>
                <a:cs typeface="Public Sans Bold"/>
                <a:sym typeface="Public Sans Bold"/>
              </a:rPr>
              <a:t>“Is this expense required to accomplish our grant objectives?”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0868834" y="3830265"/>
            <a:ext cx="14446441" cy="858780"/>
            <a:chOff x="0" y="0"/>
            <a:chExt cx="3804824" cy="226181"/>
          </a:xfrm>
        </p:grpSpPr>
        <p:sp>
          <p:nvSpPr>
            <p:cNvPr id="6" name="Freeform 6"/>
            <p:cNvSpPr/>
            <p:nvPr/>
          </p:nvSpPr>
          <p:spPr>
            <a:xfrm>
              <a:off x="0" y="0"/>
              <a:ext cx="3804824" cy="226181"/>
            </a:xfrm>
            <a:custGeom>
              <a:avLst/>
              <a:gdLst/>
              <a:ahLst/>
              <a:cxnLst/>
              <a:rect l="l" t="t" r="r" b="b"/>
              <a:pathLst>
                <a:path w="3804824" h="226181">
                  <a:moveTo>
                    <a:pt x="0" y="0"/>
                  </a:moveTo>
                  <a:lnTo>
                    <a:pt x="3804824" y="0"/>
                  </a:lnTo>
                  <a:lnTo>
                    <a:pt x="3804824" y="226181"/>
                  </a:lnTo>
                  <a:lnTo>
                    <a:pt x="0" y="226181"/>
                  </a:lnTo>
                  <a:close/>
                </a:path>
              </a:pathLst>
            </a:custGeom>
            <a:solidFill>
              <a:srgbClr val="E4B123"/>
            </a:solidFill>
          </p:spPr>
          <p:txBody>
            <a:bodyPr/>
            <a:lstStyle/>
            <a:p>
              <a:endParaRPr lang="en-US"/>
            </a:p>
          </p:txBody>
        </p:sp>
        <p:sp>
          <p:nvSpPr>
            <p:cNvPr id="7" name="TextBox 7"/>
            <p:cNvSpPr txBox="1"/>
            <p:nvPr/>
          </p:nvSpPr>
          <p:spPr>
            <a:xfrm>
              <a:off x="0" y="-38100"/>
              <a:ext cx="3804824" cy="26428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89465" y="2786315"/>
            <a:ext cx="13755645" cy="6167755"/>
          </a:xfrm>
          <a:prstGeom prst="rect">
            <a:avLst/>
          </a:prstGeom>
        </p:spPr>
        <p:txBody>
          <a:bodyPr lIns="0" tIns="0" rIns="0" bIns="0" rtlCol="0" anchor="t">
            <a:spAutoFit/>
          </a:bodyPr>
          <a:lstStyle/>
          <a:p>
            <a:pPr algn="l">
              <a:lnSpc>
                <a:spcPts val="3919"/>
              </a:lnSpc>
            </a:pPr>
            <a:r>
              <a:rPr lang="en-US" sz="2799">
                <a:solidFill>
                  <a:srgbClr val="0C173C"/>
                </a:solidFill>
                <a:latin typeface="Public Sans"/>
                <a:ea typeface="Public Sans"/>
                <a:cs typeface="Public Sans"/>
                <a:sym typeface="Public Sans"/>
              </a:rPr>
              <a:t>Please make sure that when you receive tags for taggable items that you complete the form that comes with them which provides us with the serial number. When this is returned to purchasing, they complete the asset in TERMS officially making it part of inventory and attached to the grant. </a:t>
            </a:r>
          </a:p>
          <a:p>
            <a:pPr algn="l">
              <a:lnSpc>
                <a:spcPts val="3919"/>
              </a:lnSpc>
            </a:pPr>
            <a:endParaRPr lang="en-US" sz="2799">
              <a:solidFill>
                <a:srgbClr val="0C173C"/>
              </a:solidFill>
              <a:latin typeface="Public Sans"/>
              <a:ea typeface="Public Sans"/>
              <a:cs typeface="Public Sans"/>
              <a:sym typeface="Public Sans"/>
            </a:endParaRPr>
          </a:p>
          <a:p>
            <a:pPr algn="l">
              <a:lnSpc>
                <a:spcPts val="3919"/>
              </a:lnSpc>
            </a:pPr>
            <a:r>
              <a:rPr lang="en-US" sz="2799">
                <a:solidFill>
                  <a:srgbClr val="0C173C"/>
                </a:solidFill>
                <a:latin typeface="Public Sans"/>
                <a:ea typeface="Public Sans"/>
                <a:cs typeface="Public Sans"/>
                <a:sym typeface="Public Sans"/>
              </a:rPr>
              <a:t>We need these forms ASAP and will now be making a follow up request as part of the process every time,</a:t>
            </a:r>
          </a:p>
          <a:p>
            <a:pPr algn="l">
              <a:lnSpc>
                <a:spcPts val="3919"/>
              </a:lnSpc>
            </a:pPr>
            <a:endParaRPr lang="en-US" sz="2799">
              <a:solidFill>
                <a:srgbClr val="0C173C"/>
              </a:solidFill>
              <a:latin typeface="Public Sans"/>
              <a:ea typeface="Public Sans"/>
              <a:cs typeface="Public Sans"/>
              <a:sym typeface="Public Sans"/>
            </a:endParaRPr>
          </a:p>
          <a:p>
            <a:pPr algn="l">
              <a:lnSpc>
                <a:spcPts val="5739"/>
              </a:lnSpc>
            </a:pPr>
            <a:r>
              <a:rPr lang="en-US" sz="4099" b="1">
                <a:solidFill>
                  <a:srgbClr val="0C173C"/>
                </a:solidFill>
                <a:latin typeface="Public Sans Bold"/>
                <a:ea typeface="Public Sans Bold"/>
                <a:cs typeface="Public Sans Bold"/>
                <a:sym typeface="Public Sans Bold"/>
              </a:rPr>
              <a:t>Its not just a “checkmark” item – It’s really important! </a:t>
            </a:r>
          </a:p>
          <a:p>
            <a:pPr algn="l">
              <a:lnSpc>
                <a:spcPts val="3919"/>
              </a:lnSpc>
            </a:pPr>
            <a:endParaRPr lang="en-US" sz="4099" b="1">
              <a:solidFill>
                <a:srgbClr val="0C173C"/>
              </a:solidFill>
              <a:latin typeface="Public Sans Bold"/>
              <a:ea typeface="Public Sans Bold"/>
              <a:cs typeface="Public Sans Bold"/>
              <a:sym typeface="Public Sans Bold"/>
            </a:endParaRPr>
          </a:p>
          <a:p>
            <a:pPr algn="l">
              <a:lnSpc>
                <a:spcPts val="3919"/>
              </a:lnSpc>
            </a:pPr>
            <a:endParaRPr lang="en-US" sz="4099" b="1">
              <a:solidFill>
                <a:srgbClr val="0C173C"/>
              </a:solidFill>
              <a:latin typeface="Public Sans Bold"/>
              <a:ea typeface="Public Sans Bold"/>
              <a:cs typeface="Public Sans Bold"/>
              <a:sym typeface="Public Sans Bold"/>
            </a:endParaRPr>
          </a:p>
          <a:p>
            <a:pPr algn="l">
              <a:lnSpc>
                <a:spcPts val="3919"/>
              </a:lnSpc>
              <a:spcBef>
                <a:spcPct val="0"/>
              </a:spcBef>
            </a:pPr>
            <a:endParaRPr lang="en-US" sz="4099" b="1">
              <a:solidFill>
                <a:srgbClr val="0C173C"/>
              </a:solidFill>
              <a:latin typeface="Public Sans Bold"/>
              <a:ea typeface="Public Sans Bold"/>
              <a:cs typeface="Public Sans Bold"/>
              <a:sym typeface="Public Sans Bold"/>
            </a:endParaRPr>
          </a:p>
        </p:txBody>
      </p:sp>
      <p:sp>
        <p:nvSpPr>
          <p:cNvPr id="9" name="Freeform 9"/>
          <p:cNvSpPr/>
          <p:nvPr/>
        </p:nvSpPr>
        <p:spPr>
          <a:xfrm rot="894698">
            <a:off x="14208366" y="1124394"/>
            <a:ext cx="3242322" cy="2535766"/>
          </a:xfrm>
          <a:custGeom>
            <a:avLst/>
            <a:gdLst/>
            <a:ahLst/>
            <a:cxnLst/>
            <a:rect l="l" t="t" r="r" b="b"/>
            <a:pathLst>
              <a:path w="3242322" h="2535766">
                <a:moveTo>
                  <a:pt x="0" y="0"/>
                </a:moveTo>
                <a:lnTo>
                  <a:pt x="3242322" y="0"/>
                </a:lnTo>
                <a:lnTo>
                  <a:pt x="3242322" y="2535766"/>
                </a:lnTo>
                <a:lnTo>
                  <a:pt x="0" y="25357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789465" y="1507329"/>
            <a:ext cx="11395196" cy="1345661"/>
          </a:xfrm>
          <a:prstGeom prst="rect">
            <a:avLst/>
          </a:prstGeom>
        </p:spPr>
        <p:txBody>
          <a:bodyPr lIns="0" tIns="0" rIns="0" bIns="0" rtlCol="0" anchor="t">
            <a:spAutoFit/>
          </a:bodyPr>
          <a:lstStyle/>
          <a:p>
            <a:pPr algn="l">
              <a:lnSpc>
                <a:spcPts val="9836"/>
              </a:lnSpc>
            </a:pPr>
            <a:r>
              <a:rPr lang="en-US" sz="10464">
                <a:solidFill>
                  <a:srgbClr val="0C173C"/>
                </a:solidFill>
                <a:latin typeface="League Gothic"/>
                <a:ea typeface="League Gothic"/>
                <a:cs typeface="League Gothic"/>
                <a:sym typeface="League Gothic"/>
              </a:rPr>
              <a:t>TAGGABLE ITEMS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9311" y="-311883"/>
            <a:ext cx="18699653" cy="768463"/>
            <a:chOff x="0" y="0"/>
            <a:chExt cx="4925012" cy="202394"/>
          </a:xfrm>
        </p:grpSpPr>
        <p:sp>
          <p:nvSpPr>
            <p:cNvPr id="3" name="Freeform 3"/>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4" name="TextBox 4"/>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0800000">
            <a:off x="-639311" y="9830420"/>
            <a:ext cx="18699653" cy="768463"/>
            <a:chOff x="0" y="0"/>
            <a:chExt cx="4925012" cy="202394"/>
          </a:xfrm>
        </p:grpSpPr>
        <p:sp>
          <p:nvSpPr>
            <p:cNvPr id="6" name="Freeform 6"/>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7" name="TextBox 7"/>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455055" y="0"/>
            <a:ext cx="6966295" cy="3858646"/>
            <a:chOff x="0" y="0"/>
            <a:chExt cx="1834744" cy="1016269"/>
          </a:xfrm>
        </p:grpSpPr>
        <p:sp>
          <p:nvSpPr>
            <p:cNvPr id="9" name="Freeform 9"/>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0C173C"/>
            </a:solidFill>
          </p:spPr>
          <p:txBody>
            <a:bodyPr/>
            <a:lstStyle/>
            <a:p>
              <a:endParaRPr lang="en-US"/>
            </a:p>
          </p:txBody>
        </p:sp>
        <p:sp>
          <p:nvSpPr>
            <p:cNvPr id="10" name="TextBox 10"/>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1455055" y="6428354"/>
            <a:ext cx="6966295" cy="3858646"/>
            <a:chOff x="0" y="0"/>
            <a:chExt cx="1834744" cy="1016269"/>
          </a:xfrm>
        </p:grpSpPr>
        <p:sp>
          <p:nvSpPr>
            <p:cNvPr id="12" name="Freeform 12"/>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0C173C"/>
            </a:solidFill>
          </p:spPr>
          <p:txBody>
            <a:bodyPr/>
            <a:lstStyle/>
            <a:p>
              <a:endParaRPr lang="en-US"/>
            </a:p>
          </p:txBody>
        </p:sp>
        <p:sp>
          <p:nvSpPr>
            <p:cNvPr id="13" name="TextBox 13"/>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3776152" y="3110513"/>
            <a:ext cx="6966295" cy="8798871"/>
            <a:chOff x="0" y="0"/>
            <a:chExt cx="1834744" cy="2317398"/>
          </a:xfrm>
        </p:grpSpPr>
        <p:sp>
          <p:nvSpPr>
            <p:cNvPr id="15" name="Freeform 15"/>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E4B123"/>
            </a:solidFill>
          </p:spPr>
          <p:txBody>
            <a:bodyPr/>
            <a:lstStyle/>
            <a:p>
              <a:endParaRPr lang="en-US"/>
            </a:p>
          </p:txBody>
        </p:sp>
        <p:sp>
          <p:nvSpPr>
            <p:cNvPr id="16" name="TextBox 16"/>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2153728" y="456580"/>
            <a:ext cx="1080705" cy="9373841"/>
            <a:chOff x="0" y="0"/>
            <a:chExt cx="284630" cy="2468830"/>
          </a:xfrm>
        </p:grpSpPr>
        <p:sp>
          <p:nvSpPr>
            <p:cNvPr id="18" name="Freeform 18"/>
            <p:cNvSpPr/>
            <p:nvPr/>
          </p:nvSpPr>
          <p:spPr>
            <a:xfrm>
              <a:off x="0" y="0"/>
              <a:ext cx="284630" cy="2468831"/>
            </a:xfrm>
            <a:custGeom>
              <a:avLst/>
              <a:gdLst/>
              <a:ahLst/>
              <a:cxnLst/>
              <a:rect l="l" t="t" r="r" b="b"/>
              <a:pathLst>
                <a:path w="284630" h="2468831">
                  <a:moveTo>
                    <a:pt x="0" y="0"/>
                  </a:moveTo>
                  <a:lnTo>
                    <a:pt x="284630" y="0"/>
                  </a:lnTo>
                  <a:lnTo>
                    <a:pt x="284630" y="2468831"/>
                  </a:lnTo>
                  <a:lnTo>
                    <a:pt x="0" y="2468831"/>
                  </a:lnTo>
                  <a:close/>
                </a:path>
              </a:pathLst>
            </a:custGeom>
            <a:solidFill>
              <a:srgbClr val="E4B123"/>
            </a:solidFill>
          </p:spPr>
          <p:txBody>
            <a:bodyPr/>
            <a:lstStyle/>
            <a:p>
              <a:endParaRPr lang="en-US"/>
            </a:p>
          </p:txBody>
        </p:sp>
        <p:sp>
          <p:nvSpPr>
            <p:cNvPr id="19" name="TextBox 19"/>
            <p:cNvSpPr txBox="1"/>
            <p:nvPr/>
          </p:nvSpPr>
          <p:spPr>
            <a:xfrm>
              <a:off x="0" y="-38100"/>
              <a:ext cx="284630" cy="2506930"/>
            </a:xfrm>
            <a:prstGeom prst="rect">
              <a:avLst/>
            </a:prstGeom>
          </p:spPr>
          <p:txBody>
            <a:bodyPr lIns="50800" tIns="50800" rIns="50800" bIns="50800" rtlCol="0" anchor="ctr"/>
            <a:lstStyle/>
            <a:p>
              <a:pPr algn="ctr">
                <a:lnSpc>
                  <a:spcPts val="2659"/>
                </a:lnSpc>
                <a:spcBef>
                  <a:spcPct val="0"/>
                </a:spcBef>
              </a:pPr>
              <a:endParaRPr/>
            </a:p>
          </p:txBody>
        </p:sp>
      </p:grpSp>
      <p:grpSp>
        <p:nvGrpSpPr>
          <p:cNvPr id="20" name="Group 20"/>
          <p:cNvGrpSpPr/>
          <p:nvPr/>
        </p:nvGrpSpPr>
        <p:grpSpPr>
          <a:xfrm>
            <a:off x="13776152" y="-493342"/>
            <a:ext cx="4801223" cy="2605422"/>
            <a:chOff x="0" y="0"/>
            <a:chExt cx="1264520" cy="686202"/>
          </a:xfrm>
        </p:grpSpPr>
        <p:sp>
          <p:nvSpPr>
            <p:cNvPr id="21" name="Freeform 21"/>
            <p:cNvSpPr/>
            <p:nvPr/>
          </p:nvSpPr>
          <p:spPr>
            <a:xfrm>
              <a:off x="0" y="0"/>
              <a:ext cx="1264520" cy="686202"/>
            </a:xfrm>
            <a:custGeom>
              <a:avLst/>
              <a:gdLst/>
              <a:ahLst/>
              <a:cxnLst/>
              <a:rect l="l" t="t" r="r" b="b"/>
              <a:pathLst>
                <a:path w="1264520" h="686202">
                  <a:moveTo>
                    <a:pt x="0" y="0"/>
                  </a:moveTo>
                  <a:lnTo>
                    <a:pt x="1264520" y="0"/>
                  </a:lnTo>
                  <a:lnTo>
                    <a:pt x="1264520" y="686202"/>
                  </a:lnTo>
                  <a:lnTo>
                    <a:pt x="0" y="686202"/>
                  </a:lnTo>
                  <a:close/>
                </a:path>
              </a:pathLst>
            </a:custGeom>
            <a:solidFill>
              <a:srgbClr val="E4B123"/>
            </a:solidFill>
          </p:spPr>
          <p:txBody>
            <a:bodyPr/>
            <a:lstStyle/>
            <a:p>
              <a:endParaRPr lang="en-US"/>
            </a:p>
          </p:txBody>
        </p:sp>
        <p:sp>
          <p:nvSpPr>
            <p:cNvPr id="22" name="TextBox 22"/>
            <p:cNvSpPr txBox="1"/>
            <p:nvPr/>
          </p:nvSpPr>
          <p:spPr>
            <a:xfrm>
              <a:off x="0" y="-38100"/>
              <a:ext cx="1264520" cy="724302"/>
            </a:xfrm>
            <a:prstGeom prst="rect">
              <a:avLst/>
            </a:prstGeom>
          </p:spPr>
          <p:txBody>
            <a:bodyPr lIns="50800" tIns="50800" rIns="50800" bIns="50800" rtlCol="0" anchor="ctr"/>
            <a:lstStyle/>
            <a:p>
              <a:pPr algn="ctr">
                <a:lnSpc>
                  <a:spcPts val="2659"/>
                </a:lnSpc>
                <a:spcBef>
                  <a:spcPct val="0"/>
                </a:spcBef>
              </a:pPr>
              <a:endParaRPr/>
            </a:p>
          </p:txBody>
        </p:sp>
      </p:grpSp>
      <p:sp>
        <p:nvSpPr>
          <p:cNvPr id="23" name="TextBox 23"/>
          <p:cNvSpPr txBox="1"/>
          <p:nvPr/>
        </p:nvSpPr>
        <p:spPr>
          <a:xfrm>
            <a:off x="1534809" y="1371683"/>
            <a:ext cx="7877916" cy="1475404"/>
          </a:xfrm>
          <a:prstGeom prst="rect">
            <a:avLst/>
          </a:prstGeom>
        </p:spPr>
        <p:txBody>
          <a:bodyPr lIns="0" tIns="0" rIns="0" bIns="0" rtlCol="0" anchor="t">
            <a:spAutoFit/>
          </a:bodyPr>
          <a:lstStyle/>
          <a:p>
            <a:pPr algn="l">
              <a:lnSpc>
                <a:spcPts val="10818"/>
              </a:lnSpc>
            </a:pPr>
            <a:r>
              <a:rPr lang="en-US" sz="11509">
                <a:solidFill>
                  <a:srgbClr val="0C173C"/>
                </a:solidFill>
                <a:latin typeface="Gagalin"/>
                <a:ea typeface="Gagalin"/>
                <a:cs typeface="Gagalin"/>
                <a:sym typeface="Gagalin"/>
              </a:rPr>
              <a:t>THANK YOU!</a:t>
            </a:r>
          </a:p>
        </p:txBody>
      </p:sp>
      <p:grpSp>
        <p:nvGrpSpPr>
          <p:cNvPr id="24" name="Group 24"/>
          <p:cNvGrpSpPr/>
          <p:nvPr/>
        </p:nvGrpSpPr>
        <p:grpSpPr>
          <a:xfrm>
            <a:off x="1605145" y="3003348"/>
            <a:ext cx="7105371" cy="107165"/>
            <a:chOff x="0" y="0"/>
            <a:chExt cx="2058806" cy="31051"/>
          </a:xfrm>
        </p:grpSpPr>
        <p:sp>
          <p:nvSpPr>
            <p:cNvPr id="25" name="Freeform 25"/>
            <p:cNvSpPr/>
            <p:nvPr/>
          </p:nvSpPr>
          <p:spPr>
            <a:xfrm>
              <a:off x="0" y="0"/>
              <a:ext cx="2058806" cy="31051"/>
            </a:xfrm>
            <a:custGeom>
              <a:avLst/>
              <a:gdLst/>
              <a:ahLst/>
              <a:cxnLst/>
              <a:rect l="l" t="t" r="r" b="b"/>
              <a:pathLst>
                <a:path w="2058806" h="31051">
                  <a:moveTo>
                    <a:pt x="0" y="0"/>
                  </a:moveTo>
                  <a:lnTo>
                    <a:pt x="2058806" y="0"/>
                  </a:lnTo>
                  <a:lnTo>
                    <a:pt x="2058806" y="31051"/>
                  </a:lnTo>
                  <a:lnTo>
                    <a:pt x="0" y="31051"/>
                  </a:lnTo>
                  <a:close/>
                </a:path>
              </a:pathLst>
            </a:custGeom>
            <a:solidFill>
              <a:srgbClr val="0C173C"/>
            </a:solidFill>
          </p:spPr>
          <p:txBody>
            <a:bodyPr/>
            <a:lstStyle/>
            <a:p>
              <a:endParaRPr lang="en-US"/>
            </a:p>
          </p:txBody>
        </p:sp>
        <p:sp>
          <p:nvSpPr>
            <p:cNvPr id="26" name="TextBox 26"/>
            <p:cNvSpPr txBox="1"/>
            <p:nvPr/>
          </p:nvSpPr>
          <p:spPr>
            <a:xfrm>
              <a:off x="0" y="-38100"/>
              <a:ext cx="2058806" cy="69151"/>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605145" y="4288769"/>
            <a:ext cx="461570" cy="461570"/>
          </a:xfrm>
          <a:custGeom>
            <a:avLst/>
            <a:gdLst/>
            <a:ahLst/>
            <a:cxnLst/>
            <a:rect l="l" t="t" r="r" b="b"/>
            <a:pathLst>
              <a:path w="461570" h="461570">
                <a:moveTo>
                  <a:pt x="0" y="0"/>
                </a:moveTo>
                <a:lnTo>
                  <a:pt x="461571" y="0"/>
                </a:lnTo>
                <a:lnTo>
                  <a:pt x="461571" y="461571"/>
                </a:lnTo>
                <a:lnTo>
                  <a:pt x="0" y="4615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8" name="Freeform 28"/>
          <p:cNvSpPr/>
          <p:nvPr/>
        </p:nvSpPr>
        <p:spPr>
          <a:xfrm>
            <a:off x="1605145" y="4996110"/>
            <a:ext cx="461570" cy="461570"/>
          </a:xfrm>
          <a:custGeom>
            <a:avLst/>
            <a:gdLst/>
            <a:ahLst/>
            <a:cxnLst/>
            <a:rect l="l" t="t" r="r" b="b"/>
            <a:pathLst>
              <a:path w="461570" h="461570">
                <a:moveTo>
                  <a:pt x="0" y="0"/>
                </a:moveTo>
                <a:lnTo>
                  <a:pt x="461571" y="0"/>
                </a:lnTo>
                <a:lnTo>
                  <a:pt x="461571" y="461570"/>
                </a:lnTo>
                <a:lnTo>
                  <a:pt x="0" y="461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TextBox 29"/>
          <p:cNvSpPr txBox="1"/>
          <p:nvPr/>
        </p:nvSpPr>
        <p:spPr>
          <a:xfrm>
            <a:off x="2305423" y="4223637"/>
            <a:ext cx="5063974" cy="515783"/>
          </a:xfrm>
          <a:prstGeom prst="rect">
            <a:avLst/>
          </a:prstGeom>
        </p:spPr>
        <p:txBody>
          <a:bodyPr lIns="0" tIns="0" rIns="0" bIns="0" rtlCol="0" anchor="t">
            <a:spAutoFit/>
          </a:bodyPr>
          <a:lstStyle/>
          <a:p>
            <a:pPr algn="l">
              <a:lnSpc>
                <a:spcPts val="4120"/>
              </a:lnSpc>
              <a:spcBef>
                <a:spcPct val="0"/>
              </a:spcBef>
            </a:pPr>
            <a:r>
              <a:rPr lang="en-US" sz="2943">
                <a:solidFill>
                  <a:srgbClr val="0C173C"/>
                </a:solidFill>
                <a:latin typeface="Public Sans"/>
                <a:ea typeface="Public Sans"/>
                <a:cs typeface="Public Sans"/>
                <a:sym typeface="Public Sans"/>
              </a:rPr>
              <a:t>727-588-6000 ext.1440</a:t>
            </a:r>
          </a:p>
        </p:txBody>
      </p:sp>
      <p:sp>
        <p:nvSpPr>
          <p:cNvPr id="30" name="TextBox 30"/>
          <p:cNvSpPr txBox="1"/>
          <p:nvPr/>
        </p:nvSpPr>
        <p:spPr>
          <a:xfrm>
            <a:off x="2305423" y="4919910"/>
            <a:ext cx="4616208" cy="515783"/>
          </a:xfrm>
          <a:prstGeom prst="rect">
            <a:avLst/>
          </a:prstGeom>
        </p:spPr>
        <p:txBody>
          <a:bodyPr lIns="0" tIns="0" rIns="0" bIns="0" rtlCol="0" anchor="t">
            <a:spAutoFit/>
          </a:bodyPr>
          <a:lstStyle/>
          <a:p>
            <a:pPr algn="l">
              <a:lnSpc>
                <a:spcPts val="4120"/>
              </a:lnSpc>
              <a:spcBef>
                <a:spcPct val="0"/>
              </a:spcBef>
            </a:pPr>
            <a:r>
              <a:rPr lang="en-US" sz="2943">
                <a:solidFill>
                  <a:srgbClr val="0C173C"/>
                </a:solidFill>
                <a:latin typeface="Public Sans"/>
                <a:ea typeface="Public Sans"/>
                <a:cs typeface="Public Sans"/>
                <a:sym typeface="Public Sans"/>
              </a:rPr>
              <a:t>DelemeesterN@pcsb.org</a:t>
            </a:r>
          </a:p>
        </p:txBody>
      </p:sp>
      <p:grpSp>
        <p:nvGrpSpPr>
          <p:cNvPr id="31" name="Group 31"/>
          <p:cNvGrpSpPr/>
          <p:nvPr/>
        </p:nvGrpSpPr>
        <p:grpSpPr>
          <a:xfrm>
            <a:off x="1605145" y="6961494"/>
            <a:ext cx="5550372" cy="1121535"/>
            <a:chOff x="0" y="0"/>
            <a:chExt cx="7400496" cy="1495380"/>
          </a:xfrm>
        </p:grpSpPr>
        <p:sp>
          <p:nvSpPr>
            <p:cNvPr id="32" name="TextBox 32"/>
            <p:cNvSpPr txBox="1"/>
            <p:nvPr/>
          </p:nvSpPr>
          <p:spPr>
            <a:xfrm>
              <a:off x="933704" y="-68821"/>
              <a:ext cx="6466793" cy="662311"/>
            </a:xfrm>
            <a:prstGeom prst="rect">
              <a:avLst/>
            </a:prstGeom>
          </p:spPr>
          <p:txBody>
            <a:bodyPr lIns="0" tIns="0" rIns="0" bIns="0" rtlCol="0" anchor="t">
              <a:spAutoFit/>
            </a:bodyPr>
            <a:lstStyle/>
            <a:p>
              <a:pPr algn="l">
                <a:lnSpc>
                  <a:spcPts val="4120"/>
                </a:lnSpc>
                <a:spcBef>
                  <a:spcPct val="0"/>
                </a:spcBef>
              </a:pPr>
              <a:r>
                <a:rPr lang="en-US" sz="2943">
                  <a:solidFill>
                    <a:srgbClr val="0C173C"/>
                  </a:solidFill>
                  <a:latin typeface="Public Sans"/>
                  <a:ea typeface="Public Sans"/>
                  <a:cs typeface="Public Sans"/>
                  <a:sym typeface="Public Sans"/>
                </a:rPr>
                <a:t>727-588-6000 ext.1423</a:t>
              </a:r>
            </a:p>
          </p:txBody>
        </p:sp>
        <p:sp>
          <p:nvSpPr>
            <p:cNvPr id="33" name="TextBox 33"/>
            <p:cNvSpPr txBox="1"/>
            <p:nvPr/>
          </p:nvSpPr>
          <p:spPr>
            <a:xfrm>
              <a:off x="933704" y="895542"/>
              <a:ext cx="6032915" cy="599838"/>
            </a:xfrm>
            <a:prstGeom prst="rect">
              <a:avLst/>
            </a:prstGeom>
          </p:spPr>
          <p:txBody>
            <a:bodyPr lIns="0" tIns="0" rIns="0" bIns="0" rtlCol="0" anchor="t">
              <a:spAutoFit/>
            </a:bodyPr>
            <a:lstStyle/>
            <a:p>
              <a:pPr algn="l">
                <a:lnSpc>
                  <a:spcPts val="3684"/>
                </a:lnSpc>
                <a:spcBef>
                  <a:spcPct val="0"/>
                </a:spcBef>
              </a:pPr>
              <a:r>
                <a:rPr lang="en-US" sz="2631">
                  <a:solidFill>
                    <a:srgbClr val="0C173C"/>
                  </a:solidFill>
                  <a:latin typeface="Public Sans"/>
                  <a:ea typeface="Public Sans"/>
                  <a:cs typeface="Public Sans"/>
                  <a:sym typeface="Public Sans"/>
                </a:rPr>
                <a:t>Cainch@pcsb.org</a:t>
              </a:r>
            </a:p>
          </p:txBody>
        </p:sp>
        <p:sp>
          <p:nvSpPr>
            <p:cNvPr id="34" name="Freeform 34"/>
            <p:cNvSpPr/>
            <p:nvPr/>
          </p:nvSpPr>
          <p:spPr>
            <a:xfrm>
              <a:off x="0" y="0"/>
              <a:ext cx="615427" cy="615427"/>
            </a:xfrm>
            <a:custGeom>
              <a:avLst/>
              <a:gdLst/>
              <a:ahLst/>
              <a:cxnLst/>
              <a:rect l="l" t="t" r="r" b="b"/>
              <a:pathLst>
                <a:path w="615427" h="615427">
                  <a:moveTo>
                    <a:pt x="0" y="0"/>
                  </a:moveTo>
                  <a:lnTo>
                    <a:pt x="615427" y="0"/>
                  </a:lnTo>
                  <a:lnTo>
                    <a:pt x="615427" y="615427"/>
                  </a:lnTo>
                  <a:lnTo>
                    <a:pt x="0" y="6154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5" name="Freeform 35"/>
            <p:cNvSpPr/>
            <p:nvPr/>
          </p:nvSpPr>
          <p:spPr>
            <a:xfrm>
              <a:off x="0" y="879754"/>
              <a:ext cx="615427" cy="615427"/>
            </a:xfrm>
            <a:custGeom>
              <a:avLst/>
              <a:gdLst/>
              <a:ahLst/>
              <a:cxnLst/>
              <a:rect l="l" t="t" r="r" b="b"/>
              <a:pathLst>
                <a:path w="615427" h="615427">
                  <a:moveTo>
                    <a:pt x="0" y="0"/>
                  </a:moveTo>
                  <a:lnTo>
                    <a:pt x="615427" y="0"/>
                  </a:lnTo>
                  <a:lnTo>
                    <a:pt x="615427" y="615427"/>
                  </a:lnTo>
                  <a:lnTo>
                    <a:pt x="0" y="615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sp>
        <p:nvSpPr>
          <p:cNvPr id="36" name="TextBox 36"/>
          <p:cNvSpPr txBox="1"/>
          <p:nvPr/>
        </p:nvSpPr>
        <p:spPr>
          <a:xfrm>
            <a:off x="1605145" y="3400240"/>
            <a:ext cx="5157635" cy="640879"/>
          </a:xfrm>
          <a:prstGeom prst="rect">
            <a:avLst/>
          </a:prstGeom>
        </p:spPr>
        <p:txBody>
          <a:bodyPr lIns="0" tIns="0" rIns="0" bIns="0" rtlCol="0" anchor="t">
            <a:spAutoFit/>
          </a:bodyPr>
          <a:lstStyle/>
          <a:p>
            <a:pPr algn="l">
              <a:lnSpc>
                <a:spcPts val="5100"/>
              </a:lnSpc>
              <a:spcBef>
                <a:spcPct val="0"/>
              </a:spcBef>
            </a:pPr>
            <a:r>
              <a:rPr lang="en-US" sz="3643" b="1">
                <a:solidFill>
                  <a:srgbClr val="0C173C"/>
                </a:solidFill>
                <a:latin typeface="Public Sans Bold"/>
                <a:ea typeface="Public Sans Bold"/>
                <a:cs typeface="Public Sans Bold"/>
                <a:sym typeface="Public Sans Bold"/>
              </a:rPr>
              <a:t>Nichole Delemeester</a:t>
            </a:r>
          </a:p>
        </p:txBody>
      </p:sp>
      <p:sp>
        <p:nvSpPr>
          <p:cNvPr id="37" name="TextBox 37"/>
          <p:cNvSpPr txBox="1"/>
          <p:nvPr/>
        </p:nvSpPr>
        <p:spPr>
          <a:xfrm>
            <a:off x="1534809" y="6053916"/>
            <a:ext cx="5157635" cy="597856"/>
          </a:xfrm>
          <a:prstGeom prst="rect">
            <a:avLst/>
          </a:prstGeom>
        </p:spPr>
        <p:txBody>
          <a:bodyPr lIns="0" tIns="0" rIns="0" bIns="0" rtlCol="0" anchor="t">
            <a:spAutoFit/>
          </a:bodyPr>
          <a:lstStyle/>
          <a:p>
            <a:pPr algn="l">
              <a:lnSpc>
                <a:spcPts val="5100"/>
              </a:lnSpc>
              <a:spcBef>
                <a:spcPct val="0"/>
              </a:spcBef>
            </a:pPr>
            <a:r>
              <a:rPr lang="en-US" sz="3643" b="1">
                <a:solidFill>
                  <a:srgbClr val="0C173C"/>
                </a:solidFill>
                <a:latin typeface="Public Sans Bold"/>
                <a:ea typeface="Public Sans Bold"/>
                <a:cs typeface="Public Sans Bold"/>
                <a:sym typeface="Public Sans Bold"/>
              </a:rPr>
              <a:t>Christopher Cain</a:t>
            </a:r>
          </a:p>
        </p:txBody>
      </p:sp>
    </p:spTree>
    <p:extLst>
      <p:ext uri="{BB962C8B-B14F-4D97-AF65-F5344CB8AC3E}">
        <p14:creationId xmlns:p14="http://schemas.microsoft.com/office/powerpoint/2010/main" val="601004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3583" y="4408108"/>
            <a:ext cx="9936643" cy="2322784"/>
          </a:xfrm>
          <a:prstGeom prst="rect">
            <a:avLst/>
          </a:prstGeom>
        </p:spPr>
        <p:txBody>
          <a:bodyPr lIns="0" tIns="0" rIns="0" bIns="0" rtlCol="0" anchor="t">
            <a:spAutoFit/>
          </a:bodyPr>
          <a:lstStyle/>
          <a:p>
            <a:pPr algn="ctr">
              <a:lnSpc>
                <a:spcPts val="18972"/>
              </a:lnSpc>
              <a:spcBef>
                <a:spcPct val="0"/>
              </a:spcBef>
            </a:pPr>
            <a:r>
              <a:rPr lang="en-US" sz="13550">
                <a:solidFill>
                  <a:srgbClr val="0C173C"/>
                </a:solidFill>
                <a:latin typeface="League Gothic"/>
                <a:sym typeface="League Gothic"/>
              </a:rPr>
              <a:t>ESSER/ARP</a:t>
            </a:r>
            <a:endParaRPr lang="en-US"/>
          </a:p>
        </p:txBody>
      </p:sp>
      <p:grpSp>
        <p:nvGrpSpPr>
          <p:cNvPr id="3" name="Group 3"/>
          <p:cNvGrpSpPr/>
          <p:nvPr/>
        </p:nvGrpSpPr>
        <p:grpSpPr>
          <a:xfrm>
            <a:off x="-639311" y="-282595"/>
            <a:ext cx="18699653" cy="768463"/>
            <a:chOff x="0" y="0"/>
            <a:chExt cx="4925012" cy="202394"/>
          </a:xfrm>
        </p:grpSpPr>
        <p:sp>
          <p:nvSpPr>
            <p:cNvPr id="4" name="Freeform 4"/>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E4B123"/>
            </a:solidFill>
          </p:spPr>
          <p:txBody>
            <a:bodyPr/>
            <a:lstStyle/>
            <a:p>
              <a:endParaRPr lang="en-US"/>
            </a:p>
          </p:txBody>
        </p:sp>
        <p:sp>
          <p:nvSpPr>
            <p:cNvPr id="5" name="TextBox 5"/>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05827" y="9801131"/>
            <a:ext cx="18699653" cy="768463"/>
            <a:chOff x="0" y="0"/>
            <a:chExt cx="4925012" cy="202394"/>
          </a:xfrm>
        </p:grpSpPr>
        <p:sp>
          <p:nvSpPr>
            <p:cNvPr id="7" name="Freeform 7"/>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8" name="TextBox 8"/>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39311" y="477535"/>
            <a:ext cx="18699653" cy="1985277"/>
            <a:chOff x="0" y="0"/>
            <a:chExt cx="4925012" cy="522871"/>
          </a:xfrm>
        </p:grpSpPr>
        <p:sp>
          <p:nvSpPr>
            <p:cNvPr id="10" name="Freeform 10"/>
            <p:cNvSpPr/>
            <p:nvPr/>
          </p:nvSpPr>
          <p:spPr>
            <a:xfrm>
              <a:off x="0" y="0"/>
              <a:ext cx="4925011" cy="522871"/>
            </a:xfrm>
            <a:custGeom>
              <a:avLst/>
              <a:gdLst/>
              <a:ahLst/>
              <a:cxnLst/>
              <a:rect l="l" t="t" r="r" b="b"/>
              <a:pathLst>
                <a:path w="4925011" h="522871">
                  <a:moveTo>
                    <a:pt x="0" y="0"/>
                  </a:moveTo>
                  <a:lnTo>
                    <a:pt x="4925011" y="0"/>
                  </a:lnTo>
                  <a:lnTo>
                    <a:pt x="4925011" y="522871"/>
                  </a:lnTo>
                  <a:lnTo>
                    <a:pt x="0" y="522871"/>
                  </a:lnTo>
                  <a:close/>
                </a:path>
              </a:pathLst>
            </a:custGeom>
            <a:solidFill>
              <a:srgbClr val="0C173C"/>
            </a:solidFill>
          </p:spPr>
          <p:txBody>
            <a:bodyPr/>
            <a:lstStyle/>
            <a:p>
              <a:endParaRPr lang="en-US"/>
            </a:p>
          </p:txBody>
        </p:sp>
        <p:sp>
          <p:nvSpPr>
            <p:cNvPr id="11" name="TextBox 11"/>
            <p:cNvSpPr txBox="1"/>
            <p:nvPr/>
          </p:nvSpPr>
          <p:spPr>
            <a:xfrm>
              <a:off x="0" y="-38100"/>
              <a:ext cx="4925012" cy="560971"/>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1455055" y="0"/>
            <a:ext cx="6966295" cy="3493465"/>
            <a:chOff x="0" y="0"/>
            <a:chExt cx="1834744" cy="920090"/>
          </a:xfrm>
        </p:grpSpPr>
        <p:sp>
          <p:nvSpPr>
            <p:cNvPr id="13" name="Freeform 13"/>
            <p:cNvSpPr/>
            <p:nvPr/>
          </p:nvSpPr>
          <p:spPr>
            <a:xfrm>
              <a:off x="0" y="0"/>
              <a:ext cx="1834744" cy="920090"/>
            </a:xfrm>
            <a:custGeom>
              <a:avLst/>
              <a:gdLst/>
              <a:ahLst/>
              <a:cxnLst/>
              <a:rect l="l" t="t" r="r" b="b"/>
              <a:pathLst>
                <a:path w="1834744" h="920090">
                  <a:moveTo>
                    <a:pt x="0" y="0"/>
                  </a:moveTo>
                  <a:lnTo>
                    <a:pt x="1834744" y="0"/>
                  </a:lnTo>
                  <a:lnTo>
                    <a:pt x="1834744" y="920090"/>
                  </a:lnTo>
                  <a:lnTo>
                    <a:pt x="0" y="920090"/>
                  </a:lnTo>
                  <a:close/>
                </a:path>
              </a:pathLst>
            </a:custGeom>
            <a:solidFill>
              <a:srgbClr val="E4B123"/>
            </a:solidFill>
          </p:spPr>
          <p:txBody>
            <a:bodyPr/>
            <a:lstStyle/>
            <a:p>
              <a:endParaRPr lang="en-US"/>
            </a:p>
          </p:txBody>
        </p:sp>
        <p:sp>
          <p:nvSpPr>
            <p:cNvPr id="14" name="TextBox 14"/>
            <p:cNvSpPr txBox="1"/>
            <p:nvPr/>
          </p:nvSpPr>
          <p:spPr>
            <a:xfrm>
              <a:off x="0" y="-38100"/>
              <a:ext cx="1834744" cy="95819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2573213" y="5942486"/>
            <a:ext cx="6966295" cy="3858646"/>
            <a:chOff x="0" y="0"/>
            <a:chExt cx="1834744" cy="1016269"/>
          </a:xfrm>
        </p:grpSpPr>
        <p:sp>
          <p:nvSpPr>
            <p:cNvPr id="16" name="Freeform 16"/>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E4B123"/>
            </a:solidFill>
          </p:spPr>
          <p:txBody>
            <a:bodyPr/>
            <a:lstStyle/>
            <a:p>
              <a:endParaRPr lang="en-US"/>
            </a:p>
          </p:txBody>
        </p:sp>
        <p:sp>
          <p:nvSpPr>
            <p:cNvPr id="17" name="TextBox 17"/>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3776152" y="3110513"/>
            <a:ext cx="6966295" cy="8798871"/>
            <a:chOff x="0" y="0"/>
            <a:chExt cx="1834744" cy="2317398"/>
          </a:xfrm>
        </p:grpSpPr>
        <p:sp>
          <p:nvSpPr>
            <p:cNvPr id="19" name="Freeform 19"/>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0C173C"/>
            </a:solidFill>
          </p:spPr>
          <p:txBody>
            <a:bodyPr/>
            <a:lstStyle/>
            <a:p>
              <a:endParaRPr lang="en-US"/>
            </a:p>
          </p:txBody>
        </p:sp>
        <p:sp>
          <p:nvSpPr>
            <p:cNvPr id="20" name="TextBox 20"/>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6612993"/>
            <a:ext cx="9306409" cy="117898"/>
            <a:chOff x="0" y="0"/>
            <a:chExt cx="2451071" cy="31051"/>
          </a:xfrm>
        </p:grpSpPr>
        <p:sp>
          <p:nvSpPr>
            <p:cNvPr id="22" name="Freeform 22"/>
            <p:cNvSpPr/>
            <p:nvPr/>
          </p:nvSpPr>
          <p:spPr>
            <a:xfrm>
              <a:off x="0" y="0"/>
              <a:ext cx="2451071" cy="31051"/>
            </a:xfrm>
            <a:custGeom>
              <a:avLst/>
              <a:gdLst/>
              <a:ahLst/>
              <a:cxnLst/>
              <a:rect l="l" t="t" r="r" b="b"/>
              <a:pathLst>
                <a:path w="2451071" h="31051">
                  <a:moveTo>
                    <a:pt x="0" y="0"/>
                  </a:moveTo>
                  <a:lnTo>
                    <a:pt x="2451071" y="0"/>
                  </a:lnTo>
                  <a:lnTo>
                    <a:pt x="2451071" y="31051"/>
                  </a:lnTo>
                  <a:lnTo>
                    <a:pt x="0" y="31051"/>
                  </a:lnTo>
                  <a:close/>
                </a:path>
              </a:pathLst>
            </a:custGeom>
            <a:solidFill>
              <a:srgbClr val="0C173C"/>
            </a:solidFill>
          </p:spPr>
          <p:txBody>
            <a:bodyPr/>
            <a:lstStyle/>
            <a:p>
              <a:endParaRPr lang="en-US"/>
            </a:p>
          </p:txBody>
        </p:sp>
        <p:sp>
          <p:nvSpPr>
            <p:cNvPr id="23" name="TextBox 23"/>
            <p:cNvSpPr txBox="1"/>
            <p:nvPr/>
          </p:nvSpPr>
          <p:spPr>
            <a:xfrm>
              <a:off x="0" y="-38100"/>
              <a:ext cx="2451071" cy="69151"/>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2013564" y="1229763"/>
            <a:ext cx="6915049" cy="705486"/>
          </a:xfrm>
          <a:prstGeom prst="rect">
            <a:avLst/>
          </a:prstGeom>
        </p:spPr>
        <p:txBody>
          <a:bodyPr lIns="0" tIns="0" rIns="0" bIns="0" rtlCol="0" anchor="t">
            <a:spAutoFit/>
          </a:bodyPr>
          <a:lstStyle/>
          <a:p>
            <a:pPr algn="ctr">
              <a:lnSpc>
                <a:spcPts val="5739"/>
              </a:lnSpc>
              <a:spcBef>
                <a:spcPct val="0"/>
              </a:spcBef>
            </a:pPr>
            <a:r>
              <a:rPr lang="en-US" sz="4099" b="1">
                <a:solidFill>
                  <a:srgbClr val="0C173C"/>
                </a:solidFill>
                <a:latin typeface="Public Sans Bold"/>
                <a:ea typeface="Public Sans Bold"/>
                <a:cs typeface="Public Sans Bold"/>
                <a:sym typeface="Public Sans Bold"/>
              </a:rPr>
              <a:t>2024-2025</a:t>
            </a:r>
          </a:p>
        </p:txBody>
      </p:sp>
      <p:pic>
        <p:nvPicPr>
          <p:cNvPr id="27" name="Picture 26" descr="Done GIFs | GIFDB.com">
            <a:extLst>
              <a:ext uri="{FF2B5EF4-FFF2-40B4-BE49-F238E27FC236}">
                <a16:creationId xmlns:a16="http://schemas.microsoft.com/office/drawing/2014/main" id="{0AF818CD-F95C-A54A-F7BB-E328D62149F9}"/>
              </a:ext>
            </a:extLst>
          </p:cNvPr>
          <p:cNvPicPr>
            <a:picLocks noChangeAspect="1"/>
          </p:cNvPicPr>
          <p:nvPr/>
        </p:nvPicPr>
        <p:blipFill>
          <a:blip r:embed="rId3"/>
          <a:stretch>
            <a:fillRect/>
          </a:stretch>
        </p:blipFill>
        <p:spPr>
          <a:xfrm>
            <a:off x="11460202" y="3486452"/>
            <a:ext cx="5365227" cy="3965173"/>
          </a:xfrm>
          <a:prstGeom prst="rect">
            <a:avLst/>
          </a:prstGeom>
        </p:spPr>
      </p:pic>
    </p:spTree>
    <p:extLst>
      <p:ext uri="{BB962C8B-B14F-4D97-AF65-F5344CB8AC3E}">
        <p14:creationId xmlns:p14="http://schemas.microsoft.com/office/powerpoint/2010/main" val="341216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3583" y="3598511"/>
            <a:ext cx="9936643" cy="2885995"/>
          </a:xfrm>
          <a:prstGeom prst="rect">
            <a:avLst/>
          </a:prstGeom>
        </p:spPr>
        <p:txBody>
          <a:bodyPr lIns="0" tIns="0" rIns="0" bIns="0" rtlCol="0" anchor="t">
            <a:spAutoFit/>
          </a:bodyPr>
          <a:lstStyle/>
          <a:p>
            <a:pPr algn="ctr">
              <a:lnSpc>
                <a:spcPts val="11554"/>
              </a:lnSpc>
              <a:spcBef>
                <a:spcPct val="0"/>
              </a:spcBef>
            </a:pPr>
            <a:r>
              <a:rPr lang="en-US" sz="8253">
                <a:solidFill>
                  <a:srgbClr val="0C173C"/>
                </a:solidFill>
                <a:latin typeface="League Gothic"/>
                <a:ea typeface="League Gothic"/>
                <a:cs typeface="League Gothic"/>
                <a:sym typeface="League Gothic"/>
              </a:rPr>
              <a:t>INDIVIDUALS WITH DISABILITIES EDUCATION ACT GRANT</a:t>
            </a:r>
          </a:p>
        </p:txBody>
      </p:sp>
      <p:grpSp>
        <p:nvGrpSpPr>
          <p:cNvPr id="3" name="Group 3"/>
          <p:cNvGrpSpPr/>
          <p:nvPr/>
        </p:nvGrpSpPr>
        <p:grpSpPr>
          <a:xfrm>
            <a:off x="0" y="-128487"/>
            <a:ext cx="18060342" cy="614355"/>
            <a:chOff x="0" y="0"/>
            <a:chExt cx="4925012" cy="202394"/>
          </a:xfrm>
        </p:grpSpPr>
        <p:sp>
          <p:nvSpPr>
            <p:cNvPr id="4" name="Freeform 4"/>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E4B123"/>
            </a:solidFill>
          </p:spPr>
          <p:txBody>
            <a:bodyPr/>
            <a:lstStyle/>
            <a:p>
              <a:endParaRPr lang="en-US"/>
            </a:p>
          </p:txBody>
        </p:sp>
        <p:sp>
          <p:nvSpPr>
            <p:cNvPr id="5" name="TextBox 5"/>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304799" y="9639301"/>
            <a:ext cx="18798626" cy="930294"/>
            <a:chOff x="0" y="0"/>
            <a:chExt cx="4925012" cy="202394"/>
          </a:xfrm>
        </p:grpSpPr>
        <p:sp>
          <p:nvSpPr>
            <p:cNvPr id="7" name="Freeform 7"/>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8" name="TextBox 8"/>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0" y="477535"/>
            <a:ext cx="18060342" cy="1985277"/>
            <a:chOff x="0" y="0"/>
            <a:chExt cx="4925012" cy="522871"/>
          </a:xfrm>
        </p:grpSpPr>
        <p:sp>
          <p:nvSpPr>
            <p:cNvPr id="10" name="Freeform 10"/>
            <p:cNvSpPr/>
            <p:nvPr/>
          </p:nvSpPr>
          <p:spPr>
            <a:xfrm>
              <a:off x="0" y="0"/>
              <a:ext cx="4925011" cy="522871"/>
            </a:xfrm>
            <a:custGeom>
              <a:avLst/>
              <a:gdLst/>
              <a:ahLst/>
              <a:cxnLst/>
              <a:rect l="l" t="t" r="r" b="b"/>
              <a:pathLst>
                <a:path w="4925011" h="522871">
                  <a:moveTo>
                    <a:pt x="0" y="0"/>
                  </a:moveTo>
                  <a:lnTo>
                    <a:pt x="4925011" y="0"/>
                  </a:lnTo>
                  <a:lnTo>
                    <a:pt x="4925011" y="522871"/>
                  </a:lnTo>
                  <a:lnTo>
                    <a:pt x="0" y="522871"/>
                  </a:lnTo>
                  <a:close/>
                </a:path>
              </a:pathLst>
            </a:custGeom>
            <a:solidFill>
              <a:srgbClr val="0C173C"/>
            </a:solidFill>
          </p:spPr>
          <p:txBody>
            <a:bodyPr/>
            <a:lstStyle/>
            <a:p>
              <a:endParaRPr lang="en-US"/>
            </a:p>
          </p:txBody>
        </p:sp>
        <p:sp>
          <p:nvSpPr>
            <p:cNvPr id="11" name="TextBox 11"/>
            <p:cNvSpPr txBox="1"/>
            <p:nvPr/>
          </p:nvSpPr>
          <p:spPr>
            <a:xfrm>
              <a:off x="0" y="-38100"/>
              <a:ext cx="4925012" cy="560971"/>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1455055" y="0"/>
            <a:ext cx="6832945" cy="3493465"/>
            <a:chOff x="0" y="0"/>
            <a:chExt cx="1834744" cy="920090"/>
          </a:xfrm>
        </p:grpSpPr>
        <p:sp>
          <p:nvSpPr>
            <p:cNvPr id="13" name="Freeform 13"/>
            <p:cNvSpPr/>
            <p:nvPr/>
          </p:nvSpPr>
          <p:spPr>
            <a:xfrm>
              <a:off x="0" y="0"/>
              <a:ext cx="1834744" cy="920090"/>
            </a:xfrm>
            <a:custGeom>
              <a:avLst/>
              <a:gdLst/>
              <a:ahLst/>
              <a:cxnLst/>
              <a:rect l="l" t="t" r="r" b="b"/>
              <a:pathLst>
                <a:path w="1834744" h="920090">
                  <a:moveTo>
                    <a:pt x="0" y="0"/>
                  </a:moveTo>
                  <a:lnTo>
                    <a:pt x="1834744" y="0"/>
                  </a:lnTo>
                  <a:lnTo>
                    <a:pt x="1834744" y="920090"/>
                  </a:lnTo>
                  <a:lnTo>
                    <a:pt x="0" y="920090"/>
                  </a:lnTo>
                  <a:close/>
                </a:path>
              </a:pathLst>
            </a:custGeom>
            <a:solidFill>
              <a:srgbClr val="E4B123"/>
            </a:solidFill>
          </p:spPr>
          <p:txBody>
            <a:bodyPr/>
            <a:lstStyle/>
            <a:p>
              <a:endParaRPr lang="en-US"/>
            </a:p>
          </p:txBody>
        </p:sp>
        <p:sp>
          <p:nvSpPr>
            <p:cNvPr id="14" name="TextBox 14"/>
            <p:cNvSpPr txBox="1"/>
            <p:nvPr/>
          </p:nvSpPr>
          <p:spPr>
            <a:xfrm>
              <a:off x="0" y="-38100"/>
              <a:ext cx="1834744" cy="95819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2573213" y="5942486"/>
            <a:ext cx="5714787" cy="3858646"/>
            <a:chOff x="0" y="0"/>
            <a:chExt cx="1834744" cy="1016269"/>
          </a:xfrm>
        </p:grpSpPr>
        <p:sp>
          <p:nvSpPr>
            <p:cNvPr id="16" name="Freeform 16"/>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E4B123"/>
            </a:solidFill>
          </p:spPr>
          <p:txBody>
            <a:bodyPr/>
            <a:lstStyle/>
            <a:p>
              <a:endParaRPr lang="en-US"/>
            </a:p>
          </p:txBody>
        </p:sp>
        <p:sp>
          <p:nvSpPr>
            <p:cNvPr id="17" name="TextBox 17"/>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3776153" y="3110513"/>
            <a:ext cx="4511848" cy="8798871"/>
            <a:chOff x="0" y="0"/>
            <a:chExt cx="1834744" cy="2317398"/>
          </a:xfrm>
        </p:grpSpPr>
        <p:sp>
          <p:nvSpPr>
            <p:cNvPr id="19" name="Freeform 19"/>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0C173C"/>
            </a:solidFill>
          </p:spPr>
          <p:txBody>
            <a:bodyPr/>
            <a:lstStyle/>
            <a:p>
              <a:endParaRPr lang="en-US"/>
            </a:p>
          </p:txBody>
        </p:sp>
        <p:sp>
          <p:nvSpPr>
            <p:cNvPr id="20" name="TextBox 20"/>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6612993"/>
            <a:ext cx="9306409" cy="117898"/>
            <a:chOff x="0" y="0"/>
            <a:chExt cx="2451071" cy="31051"/>
          </a:xfrm>
        </p:grpSpPr>
        <p:sp>
          <p:nvSpPr>
            <p:cNvPr id="22" name="Freeform 22"/>
            <p:cNvSpPr/>
            <p:nvPr/>
          </p:nvSpPr>
          <p:spPr>
            <a:xfrm>
              <a:off x="0" y="0"/>
              <a:ext cx="2451071" cy="31051"/>
            </a:xfrm>
            <a:custGeom>
              <a:avLst/>
              <a:gdLst/>
              <a:ahLst/>
              <a:cxnLst/>
              <a:rect l="l" t="t" r="r" b="b"/>
              <a:pathLst>
                <a:path w="2451071" h="31051">
                  <a:moveTo>
                    <a:pt x="0" y="0"/>
                  </a:moveTo>
                  <a:lnTo>
                    <a:pt x="2451071" y="0"/>
                  </a:lnTo>
                  <a:lnTo>
                    <a:pt x="2451071" y="31051"/>
                  </a:lnTo>
                  <a:lnTo>
                    <a:pt x="0" y="31051"/>
                  </a:lnTo>
                  <a:close/>
                </a:path>
              </a:pathLst>
            </a:custGeom>
            <a:solidFill>
              <a:srgbClr val="0C173C"/>
            </a:solidFill>
          </p:spPr>
          <p:txBody>
            <a:bodyPr/>
            <a:lstStyle/>
            <a:p>
              <a:endParaRPr lang="en-US"/>
            </a:p>
          </p:txBody>
        </p:sp>
        <p:sp>
          <p:nvSpPr>
            <p:cNvPr id="23" name="TextBox 23"/>
            <p:cNvSpPr txBox="1"/>
            <p:nvPr/>
          </p:nvSpPr>
          <p:spPr>
            <a:xfrm>
              <a:off x="0" y="-38100"/>
              <a:ext cx="2451071" cy="69151"/>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2001349" y="1410161"/>
            <a:ext cx="5510662" cy="7671006"/>
            <a:chOff x="0" y="0"/>
            <a:chExt cx="853746" cy="1188439"/>
          </a:xfrm>
        </p:grpSpPr>
        <p:sp>
          <p:nvSpPr>
            <p:cNvPr id="25" name="Freeform 25"/>
            <p:cNvSpPr/>
            <p:nvPr/>
          </p:nvSpPr>
          <p:spPr>
            <a:xfrm>
              <a:off x="0" y="0"/>
              <a:ext cx="853746" cy="1188439"/>
            </a:xfrm>
            <a:custGeom>
              <a:avLst/>
              <a:gdLst/>
              <a:ahLst/>
              <a:cxnLst/>
              <a:rect l="l" t="t" r="r" b="b"/>
              <a:pathLst>
                <a:path w="853746" h="1188439">
                  <a:moveTo>
                    <a:pt x="0" y="0"/>
                  </a:moveTo>
                  <a:lnTo>
                    <a:pt x="853746" y="0"/>
                  </a:lnTo>
                  <a:lnTo>
                    <a:pt x="853746" y="1188439"/>
                  </a:lnTo>
                  <a:lnTo>
                    <a:pt x="0" y="1188439"/>
                  </a:lnTo>
                  <a:close/>
                </a:path>
              </a:pathLst>
            </a:custGeom>
            <a:blipFill>
              <a:blip r:embed="rId3"/>
              <a:stretch>
                <a:fillRect l="-42801" r="-42801"/>
              </a:stretch>
            </a:blipFill>
            <a:ln w="161925" cap="sq">
              <a:solidFill>
                <a:srgbClr val="0C173C"/>
              </a:solidFill>
              <a:prstDash val="solid"/>
              <a:miter/>
            </a:ln>
          </p:spPr>
          <p:txBody>
            <a:bodyPr/>
            <a:lstStyle/>
            <a:p>
              <a:endParaRPr lang="en-US"/>
            </a:p>
          </p:txBody>
        </p:sp>
      </p:grpSp>
      <p:sp>
        <p:nvSpPr>
          <p:cNvPr id="26" name="TextBox 26"/>
          <p:cNvSpPr txBox="1"/>
          <p:nvPr/>
        </p:nvSpPr>
        <p:spPr>
          <a:xfrm>
            <a:off x="2013564" y="1229763"/>
            <a:ext cx="6915049" cy="705486"/>
          </a:xfrm>
          <a:prstGeom prst="rect">
            <a:avLst/>
          </a:prstGeom>
        </p:spPr>
        <p:txBody>
          <a:bodyPr lIns="0" tIns="0" rIns="0" bIns="0" rtlCol="0" anchor="t">
            <a:spAutoFit/>
          </a:bodyPr>
          <a:lstStyle/>
          <a:p>
            <a:pPr algn="ctr">
              <a:lnSpc>
                <a:spcPts val="5739"/>
              </a:lnSpc>
              <a:spcBef>
                <a:spcPct val="0"/>
              </a:spcBef>
            </a:pPr>
            <a:r>
              <a:rPr lang="en-US" sz="4099" b="1">
                <a:solidFill>
                  <a:srgbClr val="0C173C"/>
                </a:solidFill>
                <a:latin typeface="Public Sans Bold"/>
                <a:ea typeface="Public Sans Bold"/>
                <a:cs typeface="Public Sans Bold"/>
                <a:sym typeface="Public Sans Bold"/>
              </a:rPr>
              <a:t>2024-2025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14090627" y="5258172"/>
            <a:ext cx="6567558" cy="3490098"/>
            <a:chOff x="0" y="0"/>
            <a:chExt cx="1729727" cy="919203"/>
          </a:xfrm>
        </p:grpSpPr>
        <p:sp>
          <p:nvSpPr>
            <p:cNvPr id="3" name="Freeform 3"/>
            <p:cNvSpPr/>
            <p:nvPr/>
          </p:nvSpPr>
          <p:spPr>
            <a:xfrm>
              <a:off x="0" y="0"/>
              <a:ext cx="1729727" cy="919203"/>
            </a:xfrm>
            <a:custGeom>
              <a:avLst/>
              <a:gdLst/>
              <a:ahLst/>
              <a:cxnLst/>
              <a:rect l="l" t="t" r="r" b="b"/>
              <a:pathLst>
                <a:path w="1729727" h="919203">
                  <a:moveTo>
                    <a:pt x="0" y="0"/>
                  </a:moveTo>
                  <a:lnTo>
                    <a:pt x="1729727" y="0"/>
                  </a:lnTo>
                  <a:lnTo>
                    <a:pt x="1729727" y="919203"/>
                  </a:lnTo>
                  <a:lnTo>
                    <a:pt x="0" y="919203"/>
                  </a:lnTo>
                  <a:close/>
                </a:path>
              </a:pathLst>
            </a:custGeom>
            <a:solidFill>
              <a:srgbClr val="0C173C"/>
            </a:solidFill>
          </p:spPr>
          <p:txBody>
            <a:bodyPr/>
            <a:lstStyle/>
            <a:p>
              <a:endParaRPr lang="en-US"/>
            </a:p>
          </p:txBody>
        </p:sp>
        <p:sp>
          <p:nvSpPr>
            <p:cNvPr id="4" name="TextBox 4"/>
            <p:cNvSpPr txBox="1"/>
            <p:nvPr/>
          </p:nvSpPr>
          <p:spPr>
            <a:xfrm>
              <a:off x="0" y="-38100"/>
              <a:ext cx="1729727" cy="95730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3468010" y="7915838"/>
            <a:ext cx="2750483" cy="2320274"/>
            <a:chOff x="0" y="0"/>
            <a:chExt cx="724407" cy="611101"/>
          </a:xfrm>
        </p:grpSpPr>
        <p:sp>
          <p:nvSpPr>
            <p:cNvPr id="6" name="Freeform 6"/>
            <p:cNvSpPr/>
            <p:nvPr/>
          </p:nvSpPr>
          <p:spPr>
            <a:xfrm>
              <a:off x="0" y="0"/>
              <a:ext cx="724407" cy="611101"/>
            </a:xfrm>
            <a:custGeom>
              <a:avLst/>
              <a:gdLst/>
              <a:ahLst/>
              <a:cxnLst/>
              <a:rect l="l" t="t" r="r" b="b"/>
              <a:pathLst>
                <a:path w="724407" h="611101">
                  <a:moveTo>
                    <a:pt x="0" y="0"/>
                  </a:moveTo>
                  <a:lnTo>
                    <a:pt x="724407" y="0"/>
                  </a:lnTo>
                  <a:lnTo>
                    <a:pt x="724407" y="611101"/>
                  </a:lnTo>
                  <a:lnTo>
                    <a:pt x="0" y="611101"/>
                  </a:lnTo>
                  <a:close/>
                </a:path>
              </a:pathLst>
            </a:custGeom>
            <a:solidFill>
              <a:srgbClr val="E4B123"/>
            </a:solidFill>
          </p:spPr>
          <p:txBody>
            <a:bodyPr/>
            <a:lstStyle/>
            <a:p>
              <a:endParaRPr lang="en-US"/>
            </a:p>
          </p:txBody>
        </p:sp>
        <p:sp>
          <p:nvSpPr>
            <p:cNvPr id="7" name="TextBox 7"/>
            <p:cNvSpPr txBox="1"/>
            <p:nvPr/>
          </p:nvSpPr>
          <p:spPr>
            <a:xfrm>
              <a:off x="0" y="-38100"/>
              <a:ext cx="724407" cy="64920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5714590" y="1109440"/>
            <a:ext cx="3816468" cy="1403536"/>
            <a:chOff x="0" y="0"/>
            <a:chExt cx="1005160" cy="369656"/>
          </a:xfrm>
        </p:grpSpPr>
        <p:sp>
          <p:nvSpPr>
            <p:cNvPr id="9" name="Freeform 9"/>
            <p:cNvSpPr/>
            <p:nvPr/>
          </p:nvSpPr>
          <p:spPr>
            <a:xfrm>
              <a:off x="0" y="0"/>
              <a:ext cx="1005160" cy="369656"/>
            </a:xfrm>
            <a:custGeom>
              <a:avLst/>
              <a:gdLst/>
              <a:ahLst/>
              <a:cxnLst/>
              <a:rect l="l" t="t" r="r" b="b"/>
              <a:pathLst>
                <a:path w="1005160" h="369656">
                  <a:moveTo>
                    <a:pt x="0" y="0"/>
                  </a:moveTo>
                  <a:lnTo>
                    <a:pt x="1005160" y="0"/>
                  </a:lnTo>
                  <a:lnTo>
                    <a:pt x="1005160" y="369656"/>
                  </a:lnTo>
                  <a:lnTo>
                    <a:pt x="0" y="369656"/>
                  </a:lnTo>
                  <a:close/>
                </a:path>
              </a:pathLst>
            </a:custGeom>
            <a:solidFill>
              <a:srgbClr val="E4B123"/>
            </a:solidFill>
          </p:spPr>
          <p:txBody>
            <a:bodyPr/>
            <a:lstStyle/>
            <a:p>
              <a:endParaRPr lang="en-US"/>
            </a:p>
          </p:txBody>
        </p:sp>
        <p:sp>
          <p:nvSpPr>
            <p:cNvPr id="10" name="TextBox 10"/>
            <p:cNvSpPr txBox="1"/>
            <p:nvPr/>
          </p:nvSpPr>
          <p:spPr>
            <a:xfrm>
              <a:off x="0" y="-38100"/>
              <a:ext cx="1005160" cy="407756"/>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5400000">
            <a:off x="11278216" y="-1561970"/>
            <a:ext cx="4539321" cy="6746357"/>
            <a:chOff x="0" y="0"/>
            <a:chExt cx="1195541" cy="1776818"/>
          </a:xfrm>
        </p:grpSpPr>
        <p:sp>
          <p:nvSpPr>
            <p:cNvPr id="12" name="Freeform 12"/>
            <p:cNvSpPr/>
            <p:nvPr/>
          </p:nvSpPr>
          <p:spPr>
            <a:xfrm>
              <a:off x="0" y="0"/>
              <a:ext cx="1195541" cy="1776818"/>
            </a:xfrm>
            <a:custGeom>
              <a:avLst/>
              <a:gdLst/>
              <a:ahLst/>
              <a:cxnLst/>
              <a:rect l="l" t="t" r="r" b="b"/>
              <a:pathLst>
                <a:path w="1195541" h="1776818">
                  <a:moveTo>
                    <a:pt x="0" y="0"/>
                  </a:moveTo>
                  <a:lnTo>
                    <a:pt x="1195541" y="0"/>
                  </a:lnTo>
                  <a:lnTo>
                    <a:pt x="1195541" y="1776818"/>
                  </a:lnTo>
                  <a:lnTo>
                    <a:pt x="0" y="1776818"/>
                  </a:lnTo>
                  <a:close/>
                </a:path>
              </a:pathLst>
            </a:custGeom>
            <a:solidFill>
              <a:srgbClr val="0C173C"/>
            </a:solidFill>
          </p:spPr>
          <p:txBody>
            <a:bodyPr/>
            <a:lstStyle/>
            <a:p>
              <a:endParaRPr lang="en-US"/>
            </a:p>
          </p:txBody>
        </p:sp>
        <p:sp>
          <p:nvSpPr>
            <p:cNvPr id="13" name="TextBox 13"/>
            <p:cNvSpPr txBox="1"/>
            <p:nvPr/>
          </p:nvSpPr>
          <p:spPr>
            <a:xfrm>
              <a:off x="0" y="-38100"/>
              <a:ext cx="1195541" cy="181491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10679887" y="2690470"/>
            <a:ext cx="5510662" cy="6567830"/>
            <a:chOff x="0" y="0"/>
            <a:chExt cx="853746" cy="1017529"/>
          </a:xfrm>
        </p:grpSpPr>
        <p:sp>
          <p:nvSpPr>
            <p:cNvPr id="15" name="Freeform 15"/>
            <p:cNvSpPr/>
            <p:nvPr/>
          </p:nvSpPr>
          <p:spPr>
            <a:xfrm>
              <a:off x="0" y="0"/>
              <a:ext cx="853746" cy="1017529"/>
            </a:xfrm>
            <a:custGeom>
              <a:avLst/>
              <a:gdLst/>
              <a:ahLst/>
              <a:cxnLst/>
              <a:rect l="l" t="t" r="r" b="b"/>
              <a:pathLst>
                <a:path w="853746" h="1017529">
                  <a:moveTo>
                    <a:pt x="0" y="0"/>
                  </a:moveTo>
                  <a:lnTo>
                    <a:pt x="853746" y="0"/>
                  </a:lnTo>
                  <a:lnTo>
                    <a:pt x="853746" y="1017529"/>
                  </a:lnTo>
                  <a:lnTo>
                    <a:pt x="0" y="1017529"/>
                  </a:lnTo>
                  <a:close/>
                </a:path>
              </a:pathLst>
            </a:custGeom>
            <a:blipFill>
              <a:blip r:embed="rId2"/>
              <a:stretch>
                <a:fillRect l="-48643" r="-30244"/>
              </a:stretch>
            </a:blipFill>
            <a:ln w="161925" cap="sq">
              <a:solidFill>
                <a:srgbClr val="0C173C"/>
              </a:solidFill>
              <a:prstDash val="solid"/>
              <a:miter/>
            </a:ln>
          </p:spPr>
          <p:txBody>
            <a:bodyPr/>
            <a:lstStyle/>
            <a:p>
              <a:endParaRPr lang="en-US"/>
            </a:p>
          </p:txBody>
        </p:sp>
      </p:grpSp>
      <p:sp>
        <p:nvSpPr>
          <p:cNvPr id="16" name="TextBox 16"/>
          <p:cNvSpPr txBox="1"/>
          <p:nvPr/>
        </p:nvSpPr>
        <p:spPr>
          <a:xfrm>
            <a:off x="913852" y="1848472"/>
            <a:ext cx="8669655" cy="1454873"/>
          </a:xfrm>
          <a:prstGeom prst="rect">
            <a:avLst/>
          </a:prstGeom>
        </p:spPr>
        <p:txBody>
          <a:bodyPr lIns="0" tIns="0" rIns="0" bIns="0" rtlCol="0" anchor="t">
            <a:spAutoFit/>
          </a:bodyPr>
          <a:lstStyle/>
          <a:p>
            <a:pPr algn="l">
              <a:lnSpc>
                <a:spcPts val="10776"/>
              </a:lnSpc>
            </a:pPr>
            <a:r>
              <a:rPr lang="en-US" sz="11464">
                <a:solidFill>
                  <a:srgbClr val="0C173C"/>
                </a:solidFill>
                <a:latin typeface="League Gothic"/>
                <a:ea typeface="League Gothic"/>
                <a:cs typeface="League Gothic"/>
                <a:sym typeface="League Gothic"/>
              </a:rPr>
              <a:t>GENERAL GUIDELINES</a:t>
            </a:r>
          </a:p>
        </p:txBody>
      </p:sp>
      <p:sp>
        <p:nvSpPr>
          <p:cNvPr id="17" name="TextBox 17"/>
          <p:cNvSpPr txBox="1"/>
          <p:nvPr/>
        </p:nvSpPr>
        <p:spPr>
          <a:xfrm>
            <a:off x="1028700" y="4383327"/>
            <a:ext cx="9145999" cy="2609850"/>
          </a:xfrm>
          <a:prstGeom prst="rect">
            <a:avLst/>
          </a:prstGeom>
        </p:spPr>
        <p:txBody>
          <a:bodyPr lIns="0" tIns="0" rIns="0" bIns="0" rtlCol="0" anchor="t">
            <a:spAutoFit/>
          </a:bodyPr>
          <a:lstStyle/>
          <a:p>
            <a:pPr algn="just">
              <a:lnSpc>
                <a:spcPts val="4199"/>
              </a:lnSpc>
              <a:spcBef>
                <a:spcPct val="0"/>
              </a:spcBef>
            </a:pPr>
            <a:r>
              <a:rPr lang="en-US" sz="2999">
                <a:solidFill>
                  <a:srgbClr val="0C173C"/>
                </a:solidFill>
                <a:latin typeface="Public Sans"/>
                <a:ea typeface="Public Sans"/>
                <a:cs typeface="Public Sans"/>
                <a:sym typeface="Public Sans"/>
              </a:rPr>
              <a:t>Supplies must be an </a:t>
            </a:r>
            <a:r>
              <a:rPr lang="en-US" sz="2999" b="1">
                <a:solidFill>
                  <a:srgbClr val="E4B123"/>
                </a:solidFill>
                <a:latin typeface="Public Sans Bold"/>
                <a:ea typeface="Public Sans Bold"/>
                <a:cs typeface="Public Sans Bold"/>
                <a:sym typeface="Public Sans Bold"/>
              </a:rPr>
              <a:t>excess cost</a:t>
            </a:r>
            <a:r>
              <a:rPr lang="en-US" sz="2999">
                <a:solidFill>
                  <a:srgbClr val="0C173C"/>
                </a:solidFill>
                <a:latin typeface="Public Sans"/>
                <a:ea typeface="Public Sans"/>
                <a:cs typeface="Public Sans"/>
                <a:sym typeface="Public Sans"/>
              </a:rPr>
              <a:t> of providing special education and related services. Excess costs are additional expenses the school incurs when educating students with disabilities, beyond what it spends on average for all students.</a:t>
            </a:r>
          </a:p>
        </p:txBody>
      </p:sp>
      <p:sp>
        <p:nvSpPr>
          <p:cNvPr id="18" name="TextBox 18"/>
          <p:cNvSpPr txBox="1"/>
          <p:nvPr/>
        </p:nvSpPr>
        <p:spPr>
          <a:xfrm>
            <a:off x="1028700" y="3113309"/>
            <a:ext cx="8669655" cy="1079613"/>
          </a:xfrm>
          <a:prstGeom prst="rect">
            <a:avLst/>
          </a:prstGeom>
        </p:spPr>
        <p:txBody>
          <a:bodyPr lIns="0" tIns="0" rIns="0" bIns="0" rtlCol="0" anchor="t">
            <a:spAutoFit/>
          </a:bodyPr>
          <a:lstStyle/>
          <a:p>
            <a:pPr algn="l">
              <a:lnSpc>
                <a:spcPts val="7957"/>
              </a:lnSpc>
            </a:pPr>
            <a:r>
              <a:rPr lang="en-US" sz="8464">
                <a:solidFill>
                  <a:srgbClr val="E4B123"/>
                </a:solidFill>
                <a:latin typeface="League Gothic"/>
                <a:ea typeface="League Gothic"/>
                <a:cs typeface="League Gothic"/>
                <a:sym typeface="League Gothic"/>
              </a:rPr>
              <a:t>Excess Cost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143351" y="2386820"/>
            <a:ext cx="1179325" cy="16184775"/>
            <a:chOff x="0" y="0"/>
            <a:chExt cx="310604" cy="4262657"/>
          </a:xfrm>
        </p:grpSpPr>
        <p:sp>
          <p:nvSpPr>
            <p:cNvPr id="3" name="Freeform 3"/>
            <p:cNvSpPr/>
            <p:nvPr/>
          </p:nvSpPr>
          <p:spPr>
            <a:xfrm>
              <a:off x="0" y="0"/>
              <a:ext cx="310604" cy="4262657"/>
            </a:xfrm>
            <a:custGeom>
              <a:avLst/>
              <a:gdLst/>
              <a:ahLst/>
              <a:cxnLst/>
              <a:rect l="l" t="t" r="r" b="b"/>
              <a:pathLst>
                <a:path w="310604" h="4262657">
                  <a:moveTo>
                    <a:pt x="0" y="0"/>
                  </a:moveTo>
                  <a:lnTo>
                    <a:pt x="310604" y="0"/>
                  </a:lnTo>
                  <a:lnTo>
                    <a:pt x="310604" y="4262657"/>
                  </a:lnTo>
                  <a:lnTo>
                    <a:pt x="0" y="4262657"/>
                  </a:lnTo>
                  <a:close/>
                </a:path>
              </a:pathLst>
            </a:custGeom>
            <a:solidFill>
              <a:srgbClr val="0C173C"/>
            </a:solidFill>
          </p:spPr>
          <p:txBody>
            <a:bodyPr/>
            <a:lstStyle/>
            <a:p>
              <a:endParaRPr lang="en-US"/>
            </a:p>
          </p:txBody>
        </p:sp>
        <p:sp>
          <p:nvSpPr>
            <p:cNvPr id="4" name="TextBox 4"/>
            <p:cNvSpPr txBox="1"/>
            <p:nvPr/>
          </p:nvSpPr>
          <p:spPr>
            <a:xfrm>
              <a:off x="0" y="-38100"/>
              <a:ext cx="310604" cy="430075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4088999" y="3256291"/>
            <a:ext cx="8744733" cy="1227040"/>
            <a:chOff x="0" y="0"/>
            <a:chExt cx="2303139" cy="323171"/>
          </a:xfrm>
        </p:grpSpPr>
        <p:sp>
          <p:nvSpPr>
            <p:cNvPr id="6" name="Freeform 6"/>
            <p:cNvSpPr/>
            <p:nvPr/>
          </p:nvSpPr>
          <p:spPr>
            <a:xfrm>
              <a:off x="0" y="0"/>
              <a:ext cx="2303139" cy="323171"/>
            </a:xfrm>
            <a:custGeom>
              <a:avLst/>
              <a:gdLst/>
              <a:ahLst/>
              <a:cxnLst/>
              <a:rect l="l" t="t" r="r" b="b"/>
              <a:pathLst>
                <a:path w="2303139" h="323171">
                  <a:moveTo>
                    <a:pt x="0" y="0"/>
                  </a:moveTo>
                  <a:lnTo>
                    <a:pt x="2303139" y="0"/>
                  </a:lnTo>
                  <a:lnTo>
                    <a:pt x="2303139" y="323171"/>
                  </a:lnTo>
                  <a:lnTo>
                    <a:pt x="0" y="323171"/>
                  </a:lnTo>
                  <a:close/>
                </a:path>
              </a:pathLst>
            </a:custGeom>
            <a:solidFill>
              <a:srgbClr val="0C173C"/>
            </a:solidFill>
          </p:spPr>
          <p:txBody>
            <a:bodyPr/>
            <a:lstStyle/>
            <a:p>
              <a:endParaRPr lang="en-US"/>
            </a:p>
          </p:txBody>
        </p:sp>
        <p:sp>
          <p:nvSpPr>
            <p:cNvPr id="7" name="TextBox 7"/>
            <p:cNvSpPr txBox="1"/>
            <p:nvPr/>
          </p:nvSpPr>
          <p:spPr>
            <a:xfrm>
              <a:off x="0" y="-38100"/>
              <a:ext cx="2303139" cy="36127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5400000">
            <a:off x="16786318" y="9568125"/>
            <a:ext cx="2208196" cy="1588545"/>
            <a:chOff x="0" y="0"/>
            <a:chExt cx="581582" cy="418382"/>
          </a:xfrm>
        </p:grpSpPr>
        <p:sp>
          <p:nvSpPr>
            <p:cNvPr id="9" name="Freeform 9"/>
            <p:cNvSpPr/>
            <p:nvPr/>
          </p:nvSpPr>
          <p:spPr>
            <a:xfrm>
              <a:off x="0" y="0"/>
              <a:ext cx="581582" cy="418382"/>
            </a:xfrm>
            <a:custGeom>
              <a:avLst/>
              <a:gdLst/>
              <a:ahLst/>
              <a:cxnLst/>
              <a:rect l="l" t="t" r="r" b="b"/>
              <a:pathLst>
                <a:path w="581582" h="418382">
                  <a:moveTo>
                    <a:pt x="0" y="0"/>
                  </a:moveTo>
                  <a:lnTo>
                    <a:pt x="581582" y="0"/>
                  </a:lnTo>
                  <a:lnTo>
                    <a:pt x="581582" y="418382"/>
                  </a:lnTo>
                  <a:lnTo>
                    <a:pt x="0" y="418382"/>
                  </a:lnTo>
                  <a:close/>
                </a:path>
              </a:pathLst>
            </a:custGeom>
            <a:solidFill>
              <a:srgbClr val="E4B123"/>
            </a:solidFill>
          </p:spPr>
          <p:txBody>
            <a:bodyPr/>
            <a:lstStyle/>
            <a:p>
              <a:endParaRPr lang="en-US"/>
            </a:p>
          </p:txBody>
        </p:sp>
        <p:sp>
          <p:nvSpPr>
            <p:cNvPr id="10" name="TextBox 10"/>
            <p:cNvSpPr txBox="1"/>
            <p:nvPr/>
          </p:nvSpPr>
          <p:spPr>
            <a:xfrm>
              <a:off x="0" y="-38100"/>
              <a:ext cx="581582" cy="45648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5400000">
            <a:off x="7381434" y="-2964209"/>
            <a:ext cx="2978491" cy="15939921"/>
            <a:chOff x="0" y="0"/>
            <a:chExt cx="784459" cy="4198168"/>
          </a:xfrm>
        </p:grpSpPr>
        <p:sp>
          <p:nvSpPr>
            <p:cNvPr id="12" name="Freeform 12"/>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13" name="TextBox 13"/>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5400000">
            <a:off x="1528062" y="4013961"/>
            <a:ext cx="641493" cy="655466"/>
            <a:chOff x="0" y="0"/>
            <a:chExt cx="283609" cy="289786"/>
          </a:xfrm>
        </p:grpSpPr>
        <p:sp>
          <p:nvSpPr>
            <p:cNvPr id="15" name="Freeform 15"/>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16" name="TextBox 16"/>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17" name="Group 17"/>
          <p:cNvGrpSpPr/>
          <p:nvPr/>
        </p:nvGrpSpPr>
        <p:grpSpPr>
          <a:xfrm rot="-5400000">
            <a:off x="1154773" y="4323150"/>
            <a:ext cx="641493" cy="37088"/>
            <a:chOff x="0" y="0"/>
            <a:chExt cx="283609" cy="16397"/>
          </a:xfrm>
        </p:grpSpPr>
        <p:sp>
          <p:nvSpPr>
            <p:cNvPr id="18" name="Freeform 18"/>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19" name="TextBox 19"/>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20" name="Group 20"/>
          <p:cNvGrpSpPr/>
          <p:nvPr/>
        </p:nvGrpSpPr>
        <p:grpSpPr>
          <a:xfrm rot="-5400000">
            <a:off x="1901099" y="4323150"/>
            <a:ext cx="641493" cy="37088"/>
            <a:chOff x="0" y="0"/>
            <a:chExt cx="283609" cy="16397"/>
          </a:xfrm>
        </p:grpSpPr>
        <p:sp>
          <p:nvSpPr>
            <p:cNvPr id="21" name="Freeform 21"/>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22" name="TextBox 22"/>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23" name="TextBox 23"/>
          <p:cNvSpPr txBox="1"/>
          <p:nvPr/>
        </p:nvSpPr>
        <p:spPr>
          <a:xfrm>
            <a:off x="1573786" y="3995691"/>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A</a:t>
            </a:r>
          </a:p>
        </p:txBody>
      </p:sp>
      <p:sp>
        <p:nvSpPr>
          <p:cNvPr id="24" name="TextBox 24"/>
          <p:cNvSpPr txBox="1"/>
          <p:nvPr/>
        </p:nvSpPr>
        <p:spPr>
          <a:xfrm>
            <a:off x="2849910" y="4014231"/>
            <a:ext cx="8128978" cy="606426"/>
          </a:xfrm>
          <a:prstGeom prst="rect">
            <a:avLst/>
          </a:prstGeom>
        </p:spPr>
        <p:txBody>
          <a:bodyPr lIns="0" tIns="0" rIns="0" bIns="0" rtlCol="0" anchor="t">
            <a:spAutoFit/>
          </a:bodyPr>
          <a:lstStyle/>
          <a:p>
            <a:pPr algn="l">
              <a:lnSpc>
                <a:spcPts val="4899"/>
              </a:lnSpc>
              <a:spcBef>
                <a:spcPct val="0"/>
              </a:spcBef>
            </a:pPr>
            <a:r>
              <a:rPr lang="en-US" sz="3499" b="1">
                <a:solidFill>
                  <a:srgbClr val="0C173C"/>
                </a:solidFill>
                <a:latin typeface="Public Sans Bold"/>
                <a:ea typeface="Public Sans Bold"/>
                <a:cs typeface="Public Sans Bold"/>
                <a:sym typeface="Public Sans Bold"/>
              </a:rPr>
              <a:t>ALLOCABLE</a:t>
            </a:r>
          </a:p>
        </p:txBody>
      </p:sp>
      <p:grpSp>
        <p:nvGrpSpPr>
          <p:cNvPr id="25" name="Group 25"/>
          <p:cNvGrpSpPr/>
          <p:nvPr/>
        </p:nvGrpSpPr>
        <p:grpSpPr>
          <a:xfrm rot="-5400000">
            <a:off x="7381434" y="273618"/>
            <a:ext cx="2978491" cy="15939921"/>
            <a:chOff x="0" y="0"/>
            <a:chExt cx="784459" cy="4198168"/>
          </a:xfrm>
        </p:grpSpPr>
        <p:sp>
          <p:nvSpPr>
            <p:cNvPr id="26" name="Freeform 26"/>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27" name="TextBox 27"/>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sp>
        <p:nvSpPr>
          <p:cNvPr id="28" name="TextBox 28"/>
          <p:cNvSpPr txBox="1"/>
          <p:nvPr/>
        </p:nvSpPr>
        <p:spPr>
          <a:xfrm>
            <a:off x="1521075" y="4776741"/>
            <a:ext cx="14755824" cy="1829435"/>
          </a:xfrm>
          <a:prstGeom prst="rect">
            <a:avLst/>
          </a:prstGeom>
        </p:spPr>
        <p:txBody>
          <a:bodyPr lIns="0" tIns="0" rIns="0" bIns="0" rtlCol="0" anchor="t">
            <a:spAutoFit/>
          </a:bodyPr>
          <a:lstStyle/>
          <a:p>
            <a:pPr algn="just">
              <a:lnSpc>
                <a:spcPts val="3640"/>
              </a:lnSpc>
            </a:pPr>
            <a:r>
              <a:rPr lang="en-US" sz="2600">
                <a:solidFill>
                  <a:srgbClr val="0C173C"/>
                </a:solidFill>
                <a:latin typeface="Public Sans"/>
                <a:ea typeface="Public Sans"/>
                <a:cs typeface="Public Sans"/>
                <a:sym typeface="Public Sans"/>
              </a:rPr>
              <a:t>For a cost to be allocable, it must have a clear connection to the grant and contribute to its objectives. </a:t>
            </a:r>
          </a:p>
          <a:p>
            <a:pPr algn="l">
              <a:lnSpc>
                <a:spcPts val="3640"/>
              </a:lnSpc>
            </a:pPr>
            <a:r>
              <a:rPr lang="en-US" sz="2600" b="1">
                <a:solidFill>
                  <a:srgbClr val="0C173C"/>
                </a:solidFill>
                <a:latin typeface="Public Sans Bold"/>
                <a:ea typeface="Public Sans Bold"/>
                <a:cs typeface="Public Sans Bold"/>
                <a:sym typeface="Public Sans Bold"/>
              </a:rPr>
              <a:t>“Can the connection between this cost and the project's objectives be clearly demonstrated?”</a:t>
            </a:r>
          </a:p>
          <a:p>
            <a:pPr algn="just">
              <a:lnSpc>
                <a:spcPts val="3640"/>
              </a:lnSpc>
              <a:spcBef>
                <a:spcPct val="0"/>
              </a:spcBef>
            </a:pPr>
            <a:endParaRPr lang="en-US" sz="2600" b="1">
              <a:solidFill>
                <a:srgbClr val="0C173C"/>
              </a:solidFill>
              <a:latin typeface="Public Sans Bold"/>
              <a:ea typeface="Public Sans Bold"/>
              <a:cs typeface="Public Sans Bold"/>
              <a:sym typeface="Public Sans Bold"/>
            </a:endParaRPr>
          </a:p>
        </p:txBody>
      </p:sp>
      <p:grpSp>
        <p:nvGrpSpPr>
          <p:cNvPr id="29" name="Group 29"/>
          <p:cNvGrpSpPr/>
          <p:nvPr/>
        </p:nvGrpSpPr>
        <p:grpSpPr>
          <a:xfrm rot="-5400000">
            <a:off x="7381434" y="-6202036"/>
            <a:ext cx="2978491" cy="15939921"/>
            <a:chOff x="0" y="0"/>
            <a:chExt cx="784459" cy="4198168"/>
          </a:xfrm>
        </p:grpSpPr>
        <p:sp>
          <p:nvSpPr>
            <p:cNvPr id="30" name="Freeform 30"/>
            <p:cNvSpPr/>
            <p:nvPr/>
          </p:nvSpPr>
          <p:spPr>
            <a:xfrm>
              <a:off x="0" y="0"/>
              <a:ext cx="784459" cy="4198169"/>
            </a:xfrm>
            <a:custGeom>
              <a:avLst/>
              <a:gdLst/>
              <a:ahLst/>
              <a:cxnLst/>
              <a:rect l="l" t="t" r="r" b="b"/>
              <a:pathLst>
                <a:path w="784459" h="4198169">
                  <a:moveTo>
                    <a:pt x="7798" y="0"/>
                  </a:moveTo>
                  <a:lnTo>
                    <a:pt x="776661" y="0"/>
                  </a:lnTo>
                  <a:cubicBezTo>
                    <a:pt x="778729" y="0"/>
                    <a:pt x="780712" y="822"/>
                    <a:pt x="782175" y="2284"/>
                  </a:cubicBezTo>
                  <a:cubicBezTo>
                    <a:pt x="783637" y="3746"/>
                    <a:pt x="784459" y="5730"/>
                    <a:pt x="784459" y="7798"/>
                  </a:cubicBezTo>
                  <a:lnTo>
                    <a:pt x="784459" y="4190371"/>
                  </a:lnTo>
                  <a:cubicBezTo>
                    <a:pt x="784459" y="4192439"/>
                    <a:pt x="783637" y="4194422"/>
                    <a:pt x="782175" y="4195885"/>
                  </a:cubicBezTo>
                  <a:cubicBezTo>
                    <a:pt x="780712" y="4197347"/>
                    <a:pt x="778729" y="4198169"/>
                    <a:pt x="776661" y="4198169"/>
                  </a:cubicBezTo>
                  <a:lnTo>
                    <a:pt x="7798" y="4198169"/>
                  </a:lnTo>
                  <a:cubicBezTo>
                    <a:pt x="5730" y="4198169"/>
                    <a:pt x="3746" y="4197347"/>
                    <a:pt x="2284" y="4195885"/>
                  </a:cubicBezTo>
                  <a:cubicBezTo>
                    <a:pt x="822" y="4194422"/>
                    <a:pt x="0" y="4192439"/>
                    <a:pt x="0" y="4190371"/>
                  </a:cubicBezTo>
                  <a:lnTo>
                    <a:pt x="0" y="7798"/>
                  </a:lnTo>
                  <a:cubicBezTo>
                    <a:pt x="0" y="5730"/>
                    <a:pt x="822" y="3746"/>
                    <a:pt x="2284" y="2284"/>
                  </a:cubicBezTo>
                  <a:cubicBezTo>
                    <a:pt x="3746" y="822"/>
                    <a:pt x="5730" y="0"/>
                    <a:pt x="7798" y="0"/>
                  </a:cubicBezTo>
                  <a:close/>
                </a:path>
              </a:pathLst>
            </a:custGeom>
            <a:solidFill>
              <a:srgbClr val="000000">
                <a:alpha val="0"/>
              </a:srgbClr>
            </a:solidFill>
            <a:ln w="47625" cap="sq">
              <a:solidFill>
                <a:srgbClr val="E4B123"/>
              </a:solidFill>
              <a:prstDash val="solid"/>
              <a:miter/>
            </a:ln>
          </p:spPr>
          <p:txBody>
            <a:bodyPr/>
            <a:lstStyle/>
            <a:p>
              <a:endParaRPr lang="en-US"/>
            </a:p>
          </p:txBody>
        </p:sp>
        <p:sp>
          <p:nvSpPr>
            <p:cNvPr id="31" name="TextBox 31"/>
            <p:cNvSpPr txBox="1"/>
            <p:nvPr/>
          </p:nvSpPr>
          <p:spPr>
            <a:xfrm>
              <a:off x="0" y="-38100"/>
              <a:ext cx="784459" cy="4236268"/>
            </a:xfrm>
            <a:prstGeom prst="rect">
              <a:avLst/>
            </a:prstGeom>
          </p:spPr>
          <p:txBody>
            <a:bodyPr lIns="50800" tIns="50800" rIns="50800" bIns="50800" rtlCol="0" anchor="ctr"/>
            <a:lstStyle/>
            <a:p>
              <a:pPr algn="ctr">
                <a:lnSpc>
                  <a:spcPts val="2659"/>
                </a:lnSpc>
                <a:spcBef>
                  <a:spcPct val="0"/>
                </a:spcBef>
              </a:pPr>
              <a:endParaRPr/>
            </a:p>
          </p:txBody>
        </p:sp>
      </p:grpSp>
      <p:grpSp>
        <p:nvGrpSpPr>
          <p:cNvPr id="32" name="Group 32"/>
          <p:cNvGrpSpPr/>
          <p:nvPr/>
        </p:nvGrpSpPr>
        <p:grpSpPr>
          <a:xfrm rot="-5400000">
            <a:off x="1528062" y="821515"/>
            <a:ext cx="641493" cy="655466"/>
            <a:chOff x="0" y="0"/>
            <a:chExt cx="283609" cy="289786"/>
          </a:xfrm>
        </p:grpSpPr>
        <p:sp>
          <p:nvSpPr>
            <p:cNvPr id="33" name="Freeform 33"/>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34" name="TextBox 34"/>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35" name="Group 35"/>
          <p:cNvGrpSpPr/>
          <p:nvPr/>
        </p:nvGrpSpPr>
        <p:grpSpPr>
          <a:xfrm rot="-5400000">
            <a:off x="1154773" y="1130703"/>
            <a:ext cx="641493" cy="37088"/>
            <a:chOff x="0" y="0"/>
            <a:chExt cx="283609" cy="16397"/>
          </a:xfrm>
        </p:grpSpPr>
        <p:sp>
          <p:nvSpPr>
            <p:cNvPr id="36" name="Freeform 36"/>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37" name="TextBox 37"/>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38" name="Group 38"/>
          <p:cNvGrpSpPr/>
          <p:nvPr/>
        </p:nvGrpSpPr>
        <p:grpSpPr>
          <a:xfrm rot="-5400000">
            <a:off x="1901099" y="1130703"/>
            <a:ext cx="641493" cy="37088"/>
            <a:chOff x="0" y="0"/>
            <a:chExt cx="283609" cy="16397"/>
          </a:xfrm>
        </p:grpSpPr>
        <p:sp>
          <p:nvSpPr>
            <p:cNvPr id="39" name="Freeform 39"/>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40" name="TextBox 40"/>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41" name="TextBox 41"/>
          <p:cNvSpPr txBox="1"/>
          <p:nvPr/>
        </p:nvSpPr>
        <p:spPr>
          <a:xfrm>
            <a:off x="1573786" y="803244"/>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R</a:t>
            </a:r>
          </a:p>
        </p:txBody>
      </p:sp>
      <p:sp>
        <p:nvSpPr>
          <p:cNvPr id="42" name="TextBox 42"/>
          <p:cNvSpPr txBox="1"/>
          <p:nvPr/>
        </p:nvSpPr>
        <p:spPr>
          <a:xfrm>
            <a:off x="2849910" y="803100"/>
            <a:ext cx="6962388" cy="606426"/>
          </a:xfrm>
          <a:prstGeom prst="rect">
            <a:avLst/>
          </a:prstGeom>
        </p:spPr>
        <p:txBody>
          <a:bodyPr lIns="0" tIns="0" rIns="0" bIns="0" rtlCol="0" anchor="t">
            <a:spAutoFit/>
          </a:bodyPr>
          <a:lstStyle/>
          <a:p>
            <a:pPr algn="l">
              <a:lnSpc>
                <a:spcPts val="4899"/>
              </a:lnSpc>
              <a:spcBef>
                <a:spcPct val="0"/>
              </a:spcBef>
            </a:pPr>
            <a:r>
              <a:rPr lang="en-US" sz="3499" b="1">
                <a:solidFill>
                  <a:srgbClr val="0C173C"/>
                </a:solidFill>
                <a:latin typeface="Public Sans Bold"/>
                <a:ea typeface="Public Sans Bold"/>
                <a:cs typeface="Public Sans Bold"/>
                <a:sym typeface="Public Sans Bold"/>
              </a:rPr>
              <a:t>REASONABLE</a:t>
            </a:r>
          </a:p>
        </p:txBody>
      </p:sp>
      <p:sp>
        <p:nvSpPr>
          <p:cNvPr id="43" name="TextBox 43"/>
          <p:cNvSpPr txBox="1"/>
          <p:nvPr/>
        </p:nvSpPr>
        <p:spPr>
          <a:xfrm>
            <a:off x="1456975" y="1587088"/>
            <a:ext cx="14230805" cy="1372235"/>
          </a:xfrm>
          <a:prstGeom prst="rect">
            <a:avLst/>
          </a:prstGeom>
        </p:spPr>
        <p:txBody>
          <a:bodyPr lIns="0" tIns="0" rIns="0" bIns="0" rtlCol="0" anchor="t">
            <a:spAutoFit/>
          </a:bodyPr>
          <a:lstStyle/>
          <a:p>
            <a:pPr algn="just">
              <a:lnSpc>
                <a:spcPts val="3640"/>
              </a:lnSpc>
            </a:pPr>
            <a:r>
              <a:rPr lang="en-US" sz="2600">
                <a:solidFill>
                  <a:srgbClr val="0C173C"/>
                </a:solidFill>
                <a:latin typeface="Public Sans"/>
                <a:ea typeface="Public Sans"/>
                <a:cs typeface="Public Sans"/>
                <a:sym typeface="Public Sans"/>
              </a:rPr>
              <a:t>Reasonable costs are expenses that a prudent person would consider sensible and appropriate under the circumstances.</a:t>
            </a:r>
          </a:p>
          <a:p>
            <a:pPr algn="just">
              <a:lnSpc>
                <a:spcPts val="3640"/>
              </a:lnSpc>
              <a:spcBef>
                <a:spcPct val="0"/>
              </a:spcBef>
            </a:pPr>
            <a:r>
              <a:rPr lang="en-US" sz="2600">
                <a:solidFill>
                  <a:srgbClr val="0C173C"/>
                </a:solidFill>
                <a:latin typeface="Public Sans"/>
                <a:ea typeface="Public Sans"/>
                <a:cs typeface="Public Sans"/>
                <a:sym typeface="Public Sans"/>
              </a:rPr>
              <a:t> </a:t>
            </a:r>
            <a:r>
              <a:rPr lang="en-US" sz="2600" b="1">
                <a:solidFill>
                  <a:srgbClr val="0C173C"/>
                </a:solidFill>
                <a:latin typeface="Public Sans Bold"/>
                <a:ea typeface="Public Sans Bold"/>
                <a:cs typeface="Public Sans Bold"/>
                <a:sym typeface="Public Sans Bold"/>
              </a:rPr>
              <a:t>“Would an average person think this is a sensible way to spend grant funds?”</a:t>
            </a:r>
          </a:p>
        </p:txBody>
      </p:sp>
      <p:grpSp>
        <p:nvGrpSpPr>
          <p:cNvPr id="44" name="Group 44"/>
          <p:cNvGrpSpPr/>
          <p:nvPr/>
        </p:nvGrpSpPr>
        <p:grpSpPr>
          <a:xfrm rot="-5400000">
            <a:off x="1528062" y="7238941"/>
            <a:ext cx="641493" cy="655466"/>
            <a:chOff x="0" y="0"/>
            <a:chExt cx="283609" cy="289786"/>
          </a:xfrm>
        </p:grpSpPr>
        <p:sp>
          <p:nvSpPr>
            <p:cNvPr id="45" name="Freeform 45"/>
            <p:cNvSpPr/>
            <p:nvPr/>
          </p:nvSpPr>
          <p:spPr>
            <a:xfrm>
              <a:off x="0" y="0"/>
              <a:ext cx="283609" cy="289786"/>
            </a:xfrm>
            <a:custGeom>
              <a:avLst/>
              <a:gdLst/>
              <a:ahLst/>
              <a:cxnLst/>
              <a:rect l="l" t="t" r="r" b="b"/>
              <a:pathLst>
                <a:path w="283609" h="289786">
                  <a:moveTo>
                    <a:pt x="0" y="0"/>
                  </a:moveTo>
                  <a:lnTo>
                    <a:pt x="283609" y="0"/>
                  </a:lnTo>
                  <a:lnTo>
                    <a:pt x="283609" y="289786"/>
                  </a:lnTo>
                  <a:lnTo>
                    <a:pt x="0" y="289786"/>
                  </a:lnTo>
                  <a:close/>
                </a:path>
              </a:pathLst>
            </a:custGeom>
            <a:solidFill>
              <a:srgbClr val="0C173C"/>
            </a:solidFill>
            <a:ln w="76200" cap="sq">
              <a:solidFill>
                <a:srgbClr val="000000"/>
              </a:solidFill>
              <a:prstDash val="solid"/>
              <a:miter/>
            </a:ln>
          </p:spPr>
          <p:txBody>
            <a:bodyPr/>
            <a:lstStyle/>
            <a:p>
              <a:endParaRPr lang="en-US"/>
            </a:p>
          </p:txBody>
        </p:sp>
        <p:sp>
          <p:nvSpPr>
            <p:cNvPr id="46" name="TextBox 46"/>
            <p:cNvSpPr txBox="1"/>
            <p:nvPr/>
          </p:nvSpPr>
          <p:spPr>
            <a:xfrm>
              <a:off x="0" y="-38100"/>
              <a:ext cx="283609" cy="327886"/>
            </a:xfrm>
            <a:prstGeom prst="rect">
              <a:avLst/>
            </a:prstGeom>
          </p:spPr>
          <p:txBody>
            <a:bodyPr lIns="35789" tIns="35789" rIns="35789" bIns="35789" rtlCol="0" anchor="ctr"/>
            <a:lstStyle/>
            <a:p>
              <a:pPr algn="ctr">
                <a:lnSpc>
                  <a:spcPts val="2659"/>
                </a:lnSpc>
                <a:spcBef>
                  <a:spcPct val="0"/>
                </a:spcBef>
              </a:pPr>
              <a:endParaRPr/>
            </a:p>
          </p:txBody>
        </p:sp>
      </p:grpSp>
      <p:grpSp>
        <p:nvGrpSpPr>
          <p:cNvPr id="47" name="Group 47"/>
          <p:cNvGrpSpPr/>
          <p:nvPr/>
        </p:nvGrpSpPr>
        <p:grpSpPr>
          <a:xfrm rot="-5400000">
            <a:off x="1154773" y="7548130"/>
            <a:ext cx="641493" cy="37088"/>
            <a:chOff x="0" y="0"/>
            <a:chExt cx="283609" cy="16397"/>
          </a:xfrm>
        </p:grpSpPr>
        <p:sp>
          <p:nvSpPr>
            <p:cNvPr id="48" name="Freeform 48"/>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49" name="TextBox 49"/>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grpSp>
        <p:nvGrpSpPr>
          <p:cNvPr id="50" name="Group 50"/>
          <p:cNvGrpSpPr/>
          <p:nvPr/>
        </p:nvGrpSpPr>
        <p:grpSpPr>
          <a:xfrm rot="-5400000">
            <a:off x="1901099" y="7548130"/>
            <a:ext cx="641493" cy="37088"/>
            <a:chOff x="0" y="0"/>
            <a:chExt cx="283609" cy="16397"/>
          </a:xfrm>
        </p:grpSpPr>
        <p:sp>
          <p:nvSpPr>
            <p:cNvPr id="51" name="Freeform 51"/>
            <p:cNvSpPr/>
            <p:nvPr/>
          </p:nvSpPr>
          <p:spPr>
            <a:xfrm>
              <a:off x="0" y="0"/>
              <a:ext cx="283609" cy="16397"/>
            </a:xfrm>
            <a:custGeom>
              <a:avLst/>
              <a:gdLst/>
              <a:ahLst/>
              <a:cxnLst/>
              <a:rect l="l" t="t" r="r" b="b"/>
              <a:pathLst>
                <a:path w="283609" h="16397">
                  <a:moveTo>
                    <a:pt x="0" y="0"/>
                  </a:moveTo>
                  <a:lnTo>
                    <a:pt x="283609" y="0"/>
                  </a:lnTo>
                  <a:lnTo>
                    <a:pt x="283609" y="16397"/>
                  </a:lnTo>
                  <a:lnTo>
                    <a:pt x="0" y="16397"/>
                  </a:lnTo>
                  <a:close/>
                </a:path>
              </a:pathLst>
            </a:custGeom>
            <a:solidFill>
              <a:srgbClr val="0C173C"/>
            </a:solidFill>
            <a:ln w="76200" cap="sq">
              <a:solidFill>
                <a:srgbClr val="000000"/>
              </a:solidFill>
              <a:prstDash val="solid"/>
              <a:miter/>
            </a:ln>
          </p:spPr>
          <p:txBody>
            <a:bodyPr/>
            <a:lstStyle/>
            <a:p>
              <a:endParaRPr lang="en-US"/>
            </a:p>
          </p:txBody>
        </p:sp>
        <p:sp>
          <p:nvSpPr>
            <p:cNvPr id="52" name="TextBox 52"/>
            <p:cNvSpPr txBox="1"/>
            <p:nvPr/>
          </p:nvSpPr>
          <p:spPr>
            <a:xfrm>
              <a:off x="0" y="-38100"/>
              <a:ext cx="283609" cy="54497"/>
            </a:xfrm>
            <a:prstGeom prst="rect">
              <a:avLst/>
            </a:prstGeom>
          </p:spPr>
          <p:txBody>
            <a:bodyPr lIns="35789" tIns="35789" rIns="35789" bIns="35789" rtlCol="0" anchor="ctr"/>
            <a:lstStyle/>
            <a:p>
              <a:pPr algn="ctr">
                <a:lnSpc>
                  <a:spcPts val="2659"/>
                </a:lnSpc>
                <a:spcBef>
                  <a:spcPct val="0"/>
                </a:spcBef>
              </a:pPr>
              <a:endParaRPr/>
            </a:p>
          </p:txBody>
        </p:sp>
      </p:grpSp>
      <p:sp>
        <p:nvSpPr>
          <p:cNvPr id="53" name="TextBox 53"/>
          <p:cNvSpPr txBox="1"/>
          <p:nvPr/>
        </p:nvSpPr>
        <p:spPr>
          <a:xfrm>
            <a:off x="1573786" y="7220671"/>
            <a:ext cx="550045" cy="606282"/>
          </a:xfrm>
          <a:prstGeom prst="rect">
            <a:avLst/>
          </a:prstGeom>
        </p:spPr>
        <p:txBody>
          <a:bodyPr lIns="0" tIns="0" rIns="0" bIns="0" rtlCol="0" anchor="t">
            <a:spAutoFit/>
          </a:bodyPr>
          <a:lstStyle/>
          <a:p>
            <a:pPr algn="ctr">
              <a:lnSpc>
                <a:spcPts val="4810"/>
              </a:lnSpc>
              <a:spcBef>
                <a:spcPct val="0"/>
              </a:spcBef>
            </a:pPr>
            <a:r>
              <a:rPr lang="en-US" sz="3436" b="1">
                <a:solidFill>
                  <a:srgbClr val="FFD632"/>
                </a:solidFill>
                <a:latin typeface="Public Sans Bold"/>
                <a:ea typeface="Public Sans Bold"/>
                <a:cs typeface="Public Sans Bold"/>
                <a:sym typeface="Public Sans Bold"/>
              </a:rPr>
              <a:t>N</a:t>
            </a:r>
          </a:p>
        </p:txBody>
      </p:sp>
      <p:sp>
        <p:nvSpPr>
          <p:cNvPr id="54" name="TextBox 54"/>
          <p:cNvSpPr txBox="1"/>
          <p:nvPr/>
        </p:nvSpPr>
        <p:spPr>
          <a:xfrm>
            <a:off x="2849910" y="7220527"/>
            <a:ext cx="8128978" cy="606426"/>
          </a:xfrm>
          <a:prstGeom prst="rect">
            <a:avLst/>
          </a:prstGeom>
        </p:spPr>
        <p:txBody>
          <a:bodyPr lIns="0" tIns="0" rIns="0" bIns="0" rtlCol="0" anchor="t">
            <a:spAutoFit/>
          </a:bodyPr>
          <a:lstStyle/>
          <a:p>
            <a:pPr algn="l">
              <a:lnSpc>
                <a:spcPts val="4899"/>
              </a:lnSpc>
              <a:spcBef>
                <a:spcPct val="0"/>
              </a:spcBef>
            </a:pPr>
            <a:r>
              <a:rPr lang="en-US" sz="3499" b="1">
                <a:solidFill>
                  <a:srgbClr val="0C173C"/>
                </a:solidFill>
                <a:latin typeface="Public Sans Bold"/>
                <a:ea typeface="Public Sans Bold"/>
                <a:cs typeface="Public Sans Bold"/>
                <a:sym typeface="Public Sans Bold"/>
              </a:rPr>
              <a:t>NECESSARY</a:t>
            </a:r>
          </a:p>
        </p:txBody>
      </p:sp>
      <p:sp>
        <p:nvSpPr>
          <p:cNvPr id="55" name="TextBox 55"/>
          <p:cNvSpPr txBox="1"/>
          <p:nvPr/>
        </p:nvSpPr>
        <p:spPr>
          <a:xfrm>
            <a:off x="1456975" y="8068396"/>
            <a:ext cx="14230805" cy="1372235"/>
          </a:xfrm>
          <a:prstGeom prst="rect">
            <a:avLst/>
          </a:prstGeom>
        </p:spPr>
        <p:txBody>
          <a:bodyPr lIns="0" tIns="0" rIns="0" bIns="0" rtlCol="0" anchor="t">
            <a:spAutoFit/>
          </a:bodyPr>
          <a:lstStyle/>
          <a:p>
            <a:pPr algn="just">
              <a:lnSpc>
                <a:spcPts val="3640"/>
              </a:lnSpc>
            </a:pPr>
            <a:r>
              <a:rPr lang="en-US" sz="2600">
                <a:solidFill>
                  <a:srgbClr val="0C173C"/>
                </a:solidFill>
                <a:latin typeface="Public Sans"/>
                <a:ea typeface="Public Sans"/>
                <a:cs typeface="Public Sans"/>
                <a:sym typeface="Public Sans"/>
              </a:rPr>
              <a:t>Necessary costs are expenses that are essential for achieving the goals of the grant project.</a:t>
            </a:r>
          </a:p>
          <a:p>
            <a:pPr algn="just">
              <a:lnSpc>
                <a:spcPts val="3640"/>
              </a:lnSpc>
            </a:pPr>
            <a:r>
              <a:rPr lang="en-US" sz="2600">
                <a:solidFill>
                  <a:srgbClr val="0C173C"/>
                </a:solidFill>
                <a:latin typeface="Public Sans"/>
                <a:ea typeface="Public Sans"/>
                <a:cs typeface="Public Sans"/>
                <a:sym typeface="Public Sans"/>
              </a:rPr>
              <a:t> </a:t>
            </a:r>
          </a:p>
          <a:p>
            <a:pPr algn="just">
              <a:lnSpc>
                <a:spcPts val="3640"/>
              </a:lnSpc>
              <a:spcBef>
                <a:spcPct val="0"/>
              </a:spcBef>
            </a:pPr>
            <a:r>
              <a:rPr lang="en-US" sz="2600" b="1">
                <a:solidFill>
                  <a:srgbClr val="0C173C"/>
                </a:solidFill>
                <a:latin typeface="Public Sans Bold"/>
                <a:ea typeface="Public Sans Bold"/>
                <a:cs typeface="Public Sans Bold"/>
                <a:sym typeface="Public Sans Bold"/>
              </a:rPr>
              <a:t>“Is this expense required to accomplish our grant objectives?”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3583" y="4408108"/>
            <a:ext cx="9936643" cy="2322784"/>
          </a:xfrm>
          <a:prstGeom prst="rect">
            <a:avLst/>
          </a:prstGeom>
        </p:spPr>
        <p:txBody>
          <a:bodyPr lIns="0" tIns="0" rIns="0" bIns="0" rtlCol="0" anchor="t">
            <a:spAutoFit/>
          </a:bodyPr>
          <a:lstStyle/>
          <a:p>
            <a:pPr algn="ctr">
              <a:lnSpc>
                <a:spcPts val="18972"/>
              </a:lnSpc>
              <a:spcBef>
                <a:spcPct val="0"/>
              </a:spcBef>
            </a:pPr>
            <a:r>
              <a:rPr lang="en-US" sz="13551">
                <a:solidFill>
                  <a:srgbClr val="0C173C"/>
                </a:solidFill>
                <a:latin typeface="League Gothic"/>
                <a:ea typeface="League Gothic"/>
                <a:cs typeface="League Gothic"/>
                <a:sym typeface="League Gothic"/>
              </a:rPr>
              <a:t>TITLE II &amp; TITLE IV </a:t>
            </a:r>
          </a:p>
        </p:txBody>
      </p:sp>
      <p:grpSp>
        <p:nvGrpSpPr>
          <p:cNvPr id="3" name="Group 3"/>
          <p:cNvGrpSpPr/>
          <p:nvPr/>
        </p:nvGrpSpPr>
        <p:grpSpPr>
          <a:xfrm>
            <a:off x="-639311" y="-282595"/>
            <a:ext cx="18699653" cy="768463"/>
            <a:chOff x="0" y="0"/>
            <a:chExt cx="4925012" cy="202394"/>
          </a:xfrm>
        </p:grpSpPr>
        <p:sp>
          <p:nvSpPr>
            <p:cNvPr id="4" name="Freeform 4"/>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E4B123"/>
            </a:solidFill>
          </p:spPr>
          <p:txBody>
            <a:bodyPr/>
            <a:lstStyle/>
            <a:p>
              <a:endParaRPr lang="en-US"/>
            </a:p>
          </p:txBody>
        </p:sp>
        <p:sp>
          <p:nvSpPr>
            <p:cNvPr id="5" name="TextBox 5"/>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205827" y="9801131"/>
            <a:ext cx="18699653" cy="768463"/>
            <a:chOff x="0" y="0"/>
            <a:chExt cx="4925012" cy="202394"/>
          </a:xfrm>
        </p:grpSpPr>
        <p:sp>
          <p:nvSpPr>
            <p:cNvPr id="7" name="Freeform 7"/>
            <p:cNvSpPr/>
            <p:nvPr/>
          </p:nvSpPr>
          <p:spPr>
            <a:xfrm>
              <a:off x="0" y="0"/>
              <a:ext cx="4925011" cy="202394"/>
            </a:xfrm>
            <a:custGeom>
              <a:avLst/>
              <a:gdLst/>
              <a:ahLst/>
              <a:cxnLst/>
              <a:rect l="l" t="t" r="r" b="b"/>
              <a:pathLst>
                <a:path w="4925011" h="202394">
                  <a:moveTo>
                    <a:pt x="0" y="0"/>
                  </a:moveTo>
                  <a:lnTo>
                    <a:pt x="4925011" y="0"/>
                  </a:lnTo>
                  <a:lnTo>
                    <a:pt x="4925011" y="202394"/>
                  </a:lnTo>
                  <a:lnTo>
                    <a:pt x="0" y="202394"/>
                  </a:lnTo>
                  <a:close/>
                </a:path>
              </a:pathLst>
            </a:custGeom>
            <a:solidFill>
              <a:srgbClr val="0C173C"/>
            </a:solidFill>
          </p:spPr>
          <p:txBody>
            <a:bodyPr/>
            <a:lstStyle/>
            <a:p>
              <a:endParaRPr lang="en-US"/>
            </a:p>
          </p:txBody>
        </p:sp>
        <p:sp>
          <p:nvSpPr>
            <p:cNvPr id="8" name="TextBox 8"/>
            <p:cNvSpPr txBox="1"/>
            <p:nvPr/>
          </p:nvSpPr>
          <p:spPr>
            <a:xfrm>
              <a:off x="0" y="-38100"/>
              <a:ext cx="4925012" cy="240494"/>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39311" y="477535"/>
            <a:ext cx="18699653" cy="1985277"/>
            <a:chOff x="0" y="0"/>
            <a:chExt cx="4925012" cy="522871"/>
          </a:xfrm>
        </p:grpSpPr>
        <p:sp>
          <p:nvSpPr>
            <p:cNvPr id="10" name="Freeform 10"/>
            <p:cNvSpPr/>
            <p:nvPr/>
          </p:nvSpPr>
          <p:spPr>
            <a:xfrm>
              <a:off x="0" y="0"/>
              <a:ext cx="4925011" cy="522871"/>
            </a:xfrm>
            <a:custGeom>
              <a:avLst/>
              <a:gdLst/>
              <a:ahLst/>
              <a:cxnLst/>
              <a:rect l="l" t="t" r="r" b="b"/>
              <a:pathLst>
                <a:path w="4925011" h="522871">
                  <a:moveTo>
                    <a:pt x="0" y="0"/>
                  </a:moveTo>
                  <a:lnTo>
                    <a:pt x="4925011" y="0"/>
                  </a:lnTo>
                  <a:lnTo>
                    <a:pt x="4925011" y="522871"/>
                  </a:lnTo>
                  <a:lnTo>
                    <a:pt x="0" y="522871"/>
                  </a:lnTo>
                  <a:close/>
                </a:path>
              </a:pathLst>
            </a:custGeom>
            <a:solidFill>
              <a:srgbClr val="0C173C"/>
            </a:solidFill>
          </p:spPr>
          <p:txBody>
            <a:bodyPr/>
            <a:lstStyle/>
            <a:p>
              <a:endParaRPr lang="en-US"/>
            </a:p>
          </p:txBody>
        </p:sp>
        <p:sp>
          <p:nvSpPr>
            <p:cNvPr id="11" name="TextBox 11"/>
            <p:cNvSpPr txBox="1"/>
            <p:nvPr/>
          </p:nvSpPr>
          <p:spPr>
            <a:xfrm>
              <a:off x="0" y="-38100"/>
              <a:ext cx="4925012" cy="560971"/>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1455055" y="0"/>
            <a:ext cx="6966295" cy="3493465"/>
            <a:chOff x="0" y="0"/>
            <a:chExt cx="1834744" cy="920090"/>
          </a:xfrm>
        </p:grpSpPr>
        <p:sp>
          <p:nvSpPr>
            <p:cNvPr id="13" name="Freeform 13"/>
            <p:cNvSpPr/>
            <p:nvPr/>
          </p:nvSpPr>
          <p:spPr>
            <a:xfrm>
              <a:off x="0" y="0"/>
              <a:ext cx="1834744" cy="920090"/>
            </a:xfrm>
            <a:custGeom>
              <a:avLst/>
              <a:gdLst/>
              <a:ahLst/>
              <a:cxnLst/>
              <a:rect l="l" t="t" r="r" b="b"/>
              <a:pathLst>
                <a:path w="1834744" h="920090">
                  <a:moveTo>
                    <a:pt x="0" y="0"/>
                  </a:moveTo>
                  <a:lnTo>
                    <a:pt x="1834744" y="0"/>
                  </a:lnTo>
                  <a:lnTo>
                    <a:pt x="1834744" y="920090"/>
                  </a:lnTo>
                  <a:lnTo>
                    <a:pt x="0" y="920090"/>
                  </a:lnTo>
                  <a:close/>
                </a:path>
              </a:pathLst>
            </a:custGeom>
            <a:solidFill>
              <a:srgbClr val="E4B123"/>
            </a:solidFill>
          </p:spPr>
          <p:txBody>
            <a:bodyPr/>
            <a:lstStyle/>
            <a:p>
              <a:endParaRPr lang="en-US"/>
            </a:p>
          </p:txBody>
        </p:sp>
        <p:sp>
          <p:nvSpPr>
            <p:cNvPr id="14" name="TextBox 14"/>
            <p:cNvSpPr txBox="1"/>
            <p:nvPr/>
          </p:nvSpPr>
          <p:spPr>
            <a:xfrm>
              <a:off x="0" y="-38100"/>
              <a:ext cx="1834744" cy="958190"/>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a:off x="12573213" y="5942486"/>
            <a:ext cx="6966295" cy="3858646"/>
            <a:chOff x="0" y="0"/>
            <a:chExt cx="1834744" cy="1016269"/>
          </a:xfrm>
        </p:grpSpPr>
        <p:sp>
          <p:nvSpPr>
            <p:cNvPr id="16" name="Freeform 16"/>
            <p:cNvSpPr/>
            <p:nvPr/>
          </p:nvSpPr>
          <p:spPr>
            <a:xfrm>
              <a:off x="0" y="0"/>
              <a:ext cx="1834744" cy="1016269"/>
            </a:xfrm>
            <a:custGeom>
              <a:avLst/>
              <a:gdLst/>
              <a:ahLst/>
              <a:cxnLst/>
              <a:rect l="l" t="t" r="r" b="b"/>
              <a:pathLst>
                <a:path w="1834744" h="1016269">
                  <a:moveTo>
                    <a:pt x="0" y="0"/>
                  </a:moveTo>
                  <a:lnTo>
                    <a:pt x="1834744" y="0"/>
                  </a:lnTo>
                  <a:lnTo>
                    <a:pt x="1834744" y="1016269"/>
                  </a:lnTo>
                  <a:lnTo>
                    <a:pt x="0" y="1016269"/>
                  </a:lnTo>
                  <a:close/>
                </a:path>
              </a:pathLst>
            </a:custGeom>
            <a:solidFill>
              <a:srgbClr val="E4B123"/>
            </a:solidFill>
          </p:spPr>
          <p:txBody>
            <a:bodyPr/>
            <a:lstStyle/>
            <a:p>
              <a:endParaRPr lang="en-US"/>
            </a:p>
          </p:txBody>
        </p:sp>
        <p:sp>
          <p:nvSpPr>
            <p:cNvPr id="17" name="TextBox 17"/>
            <p:cNvSpPr txBox="1"/>
            <p:nvPr/>
          </p:nvSpPr>
          <p:spPr>
            <a:xfrm>
              <a:off x="0" y="-38100"/>
              <a:ext cx="1834744" cy="1054369"/>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a:off x="13776152" y="3110513"/>
            <a:ext cx="6966295" cy="8798871"/>
            <a:chOff x="0" y="0"/>
            <a:chExt cx="1834744" cy="2317398"/>
          </a:xfrm>
        </p:grpSpPr>
        <p:sp>
          <p:nvSpPr>
            <p:cNvPr id="19" name="Freeform 19"/>
            <p:cNvSpPr/>
            <p:nvPr/>
          </p:nvSpPr>
          <p:spPr>
            <a:xfrm>
              <a:off x="0" y="0"/>
              <a:ext cx="1834744" cy="2317398"/>
            </a:xfrm>
            <a:custGeom>
              <a:avLst/>
              <a:gdLst/>
              <a:ahLst/>
              <a:cxnLst/>
              <a:rect l="l" t="t" r="r" b="b"/>
              <a:pathLst>
                <a:path w="1834744" h="2317398">
                  <a:moveTo>
                    <a:pt x="0" y="0"/>
                  </a:moveTo>
                  <a:lnTo>
                    <a:pt x="1834744" y="0"/>
                  </a:lnTo>
                  <a:lnTo>
                    <a:pt x="1834744" y="2317398"/>
                  </a:lnTo>
                  <a:lnTo>
                    <a:pt x="0" y="2317398"/>
                  </a:lnTo>
                  <a:close/>
                </a:path>
              </a:pathLst>
            </a:custGeom>
            <a:solidFill>
              <a:srgbClr val="0C173C"/>
            </a:solidFill>
          </p:spPr>
          <p:txBody>
            <a:bodyPr/>
            <a:lstStyle/>
            <a:p>
              <a:endParaRPr lang="en-US"/>
            </a:p>
          </p:txBody>
        </p:sp>
        <p:sp>
          <p:nvSpPr>
            <p:cNvPr id="20" name="TextBox 20"/>
            <p:cNvSpPr txBox="1"/>
            <p:nvPr/>
          </p:nvSpPr>
          <p:spPr>
            <a:xfrm>
              <a:off x="0" y="-38100"/>
              <a:ext cx="1834744" cy="2355498"/>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6612993"/>
            <a:ext cx="9306409" cy="117898"/>
            <a:chOff x="0" y="0"/>
            <a:chExt cx="2451071" cy="31051"/>
          </a:xfrm>
        </p:grpSpPr>
        <p:sp>
          <p:nvSpPr>
            <p:cNvPr id="22" name="Freeform 22"/>
            <p:cNvSpPr/>
            <p:nvPr/>
          </p:nvSpPr>
          <p:spPr>
            <a:xfrm>
              <a:off x="0" y="0"/>
              <a:ext cx="2451071" cy="31051"/>
            </a:xfrm>
            <a:custGeom>
              <a:avLst/>
              <a:gdLst/>
              <a:ahLst/>
              <a:cxnLst/>
              <a:rect l="l" t="t" r="r" b="b"/>
              <a:pathLst>
                <a:path w="2451071" h="31051">
                  <a:moveTo>
                    <a:pt x="0" y="0"/>
                  </a:moveTo>
                  <a:lnTo>
                    <a:pt x="2451071" y="0"/>
                  </a:lnTo>
                  <a:lnTo>
                    <a:pt x="2451071" y="31051"/>
                  </a:lnTo>
                  <a:lnTo>
                    <a:pt x="0" y="31051"/>
                  </a:lnTo>
                  <a:close/>
                </a:path>
              </a:pathLst>
            </a:custGeom>
            <a:solidFill>
              <a:srgbClr val="0C173C"/>
            </a:solidFill>
          </p:spPr>
          <p:txBody>
            <a:bodyPr/>
            <a:lstStyle/>
            <a:p>
              <a:endParaRPr lang="en-US"/>
            </a:p>
          </p:txBody>
        </p:sp>
        <p:sp>
          <p:nvSpPr>
            <p:cNvPr id="23" name="TextBox 23"/>
            <p:cNvSpPr txBox="1"/>
            <p:nvPr/>
          </p:nvSpPr>
          <p:spPr>
            <a:xfrm>
              <a:off x="0" y="-38100"/>
              <a:ext cx="2451071" cy="69151"/>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a:off x="12001349" y="1410161"/>
            <a:ext cx="5510662" cy="7671006"/>
            <a:chOff x="0" y="0"/>
            <a:chExt cx="853746" cy="1188439"/>
          </a:xfrm>
        </p:grpSpPr>
        <p:sp>
          <p:nvSpPr>
            <p:cNvPr id="25" name="Freeform 25"/>
            <p:cNvSpPr/>
            <p:nvPr/>
          </p:nvSpPr>
          <p:spPr>
            <a:xfrm>
              <a:off x="0" y="0"/>
              <a:ext cx="853746" cy="1188439"/>
            </a:xfrm>
            <a:custGeom>
              <a:avLst/>
              <a:gdLst/>
              <a:ahLst/>
              <a:cxnLst/>
              <a:rect l="l" t="t" r="r" b="b"/>
              <a:pathLst>
                <a:path w="853746" h="1188439">
                  <a:moveTo>
                    <a:pt x="0" y="0"/>
                  </a:moveTo>
                  <a:lnTo>
                    <a:pt x="853746" y="0"/>
                  </a:lnTo>
                  <a:lnTo>
                    <a:pt x="853746" y="1188439"/>
                  </a:lnTo>
                  <a:lnTo>
                    <a:pt x="0" y="1188439"/>
                  </a:lnTo>
                  <a:close/>
                </a:path>
              </a:pathLst>
            </a:custGeom>
            <a:blipFill>
              <a:blip r:embed="rId3"/>
              <a:stretch>
                <a:fillRect l="-54467" r="-54467"/>
              </a:stretch>
            </a:blipFill>
            <a:ln w="161925" cap="sq">
              <a:solidFill>
                <a:srgbClr val="0C173C"/>
              </a:solidFill>
              <a:prstDash val="solid"/>
              <a:miter/>
            </a:ln>
          </p:spPr>
          <p:txBody>
            <a:bodyPr/>
            <a:lstStyle/>
            <a:p>
              <a:endParaRPr lang="en-US"/>
            </a:p>
          </p:txBody>
        </p:sp>
      </p:grpSp>
      <p:sp>
        <p:nvSpPr>
          <p:cNvPr id="26" name="TextBox 26"/>
          <p:cNvSpPr txBox="1"/>
          <p:nvPr/>
        </p:nvSpPr>
        <p:spPr>
          <a:xfrm>
            <a:off x="2013564" y="1229763"/>
            <a:ext cx="6915049" cy="705486"/>
          </a:xfrm>
          <a:prstGeom prst="rect">
            <a:avLst/>
          </a:prstGeom>
        </p:spPr>
        <p:txBody>
          <a:bodyPr lIns="0" tIns="0" rIns="0" bIns="0" rtlCol="0" anchor="t">
            <a:spAutoFit/>
          </a:bodyPr>
          <a:lstStyle/>
          <a:p>
            <a:pPr algn="ctr">
              <a:lnSpc>
                <a:spcPts val="5739"/>
              </a:lnSpc>
              <a:spcBef>
                <a:spcPct val="0"/>
              </a:spcBef>
            </a:pPr>
            <a:r>
              <a:rPr lang="en-US" sz="4099" b="1">
                <a:solidFill>
                  <a:srgbClr val="0C173C"/>
                </a:solidFill>
                <a:latin typeface="Public Sans Bold"/>
                <a:ea typeface="Public Sans Bold"/>
                <a:cs typeface="Public Sans Bold"/>
                <a:sym typeface="Public Sans Bold"/>
              </a:rPr>
              <a:t>2024-2025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0868834" y="3830265"/>
            <a:ext cx="14446441" cy="858780"/>
            <a:chOff x="0" y="0"/>
            <a:chExt cx="3804824" cy="226181"/>
          </a:xfrm>
        </p:grpSpPr>
        <p:sp>
          <p:nvSpPr>
            <p:cNvPr id="6" name="Freeform 6"/>
            <p:cNvSpPr/>
            <p:nvPr/>
          </p:nvSpPr>
          <p:spPr>
            <a:xfrm>
              <a:off x="0" y="0"/>
              <a:ext cx="3804824" cy="226181"/>
            </a:xfrm>
            <a:custGeom>
              <a:avLst/>
              <a:gdLst/>
              <a:ahLst/>
              <a:cxnLst/>
              <a:rect l="l" t="t" r="r" b="b"/>
              <a:pathLst>
                <a:path w="3804824" h="226181">
                  <a:moveTo>
                    <a:pt x="0" y="0"/>
                  </a:moveTo>
                  <a:lnTo>
                    <a:pt x="3804824" y="0"/>
                  </a:lnTo>
                  <a:lnTo>
                    <a:pt x="3804824" y="226181"/>
                  </a:lnTo>
                  <a:lnTo>
                    <a:pt x="0" y="226181"/>
                  </a:lnTo>
                  <a:close/>
                </a:path>
              </a:pathLst>
            </a:custGeom>
            <a:solidFill>
              <a:srgbClr val="E4B123"/>
            </a:solidFill>
          </p:spPr>
          <p:txBody>
            <a:bodyPr/>
            <a:lstStyle/>
            <a:p>
              <a:endParaRPr lang="en-US"/>
            </a:p>
          </p:txBody>
        </p:sp>
        <p:sp>
          <p:nvSpPr>
            <p:cNvPr id="7" name="TextBox 7"/>
            <p:cNvSpPr txBox="1"/>
            <p:nvPr/>
          </p:nvSpPr>
          <p:spPr>
            <a:xfrm>
              <a:off x="0" y="-38100"/>
              <a:ext cx="3804824" cy="264281"/>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558758" y="2634837"/>
            <a:ext cx="15243941" cy="7469531"/>
          </a:xfrm>
          <a:custGeom>
            <a:avLst/>
            <a:gdLst/>
            <a:ahLst/>
            <a:cxnLst/>
            <a:rect l="l" t="t" r="r" b="b"/>
            <a:pathLst>
              <a:path w="15243941" h="7469531">
                <a:moveTo>
                  <a:pt x="0" y="0"/>
                </a:moveTo>
                <a:lnTo>
                  <a:pt x="15243941" y="0"/>
                </a:lnTo>
                <a:lnTo>
                  <a:pt x="15243941" y="7469531"/>
                </a:lnTo>
                <a:lnTo>
                  <a:pt x="0" y="7469531"/>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422639" y="1276350"/>
            <a:ext cx="10773186" cy="1358487"/>
          </a:xfrm>
          <a:prstGeom prst="rect">
            <a:avLst/>
          </a:prstGeom>
        </p:spPr>
        <p:txBody>
          <a:bodyPr lIns="0" tIns="0" rIns="0" bIns="0" rtlCol="0" anchor="t">
            <a:spAutoFit/>
          </a:bodyPr>
          <a:lstStyle/>
          <a:p>
            <a:pPr algn="l">
              <a:lnSpc>
                <a:spcPts val="9930"/>
              </a:lnSpc>
            </a:pPr>
            <a:r>
              <a:rPr lang="en-US" sz="10564">
                <a:solidFill>
                  <a:srgbClr val="0C173C"/>
                </a:solidFill>
                <a:latin typeface="League Gothic"/>
                <a:ea typeface="League Gothic"/>
                <a:cs typeface="League Gothic"/>
                <a:sym typeface="League Gothic"/>
              </a:rPr>
              <a:t>NEEDS ASSESMENT DETAILS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502548" y="-10220855"/>
            <a:ext cx="1599091" cy="20441709"/>
            <a:chOff x="0" y="0"/>
            <a:chExt cx="421160" cy="5383825"/>
          </a:xfrm>
        </p:grpSpPr>
        <p:sp>
          <p:nvSpPr>
            <p:cNvPr id="3" name="Freeform 3"/>
            <p:cNvSpPr/>
            <p:nvPr/>
          </p:nvSpPr>
          <p:spPr>
            <a:xfrm>
              <a:off x="0" y="0"/>
              <a:ext cx="421160" cy="5383825"/>
            </a:xfrm>
            <a:custGeom>
              <a:avLst/>
              <a:gdLst/>
              <a:ahLst/>
              <a:cxnLst/>
              <a:rect l="l" t="t" r="r" b="b"/>
              <a:pathLst>
                <a:path w="421160" h="5383825">
                  <a:moveTo>
                    <a:pt x="0" y="0"/>
                  </a:moveTo>
                  <a:lnTo>
                    <a:pt x="421160" y="0"/>
                  </a:lnTo>
                  <a:lnTo>
                    <a:pt x="421160" y="5383825"/>
                  </a:lnTo>
                  <a:lnTo>
                    <a:pt x="0" y="5383825"/>
                  </a:lnTo>
                  <a:close/>
                </a:path>
              </a:pathLst>
            </a:custGeom>
            <a:solidFill>
              <a:srgbClr val="0C173C"/>
            </a:solidFill>
          </p:spPr>
          <p:txBody>
            <a:bodyPr/>
            <a:lstStyle/>
            <a:p>
              <a:endParaRPr lang="en-US"/>
            </a:p>
          </p:txBody>
        </p:sp>
        <p:sp>
          <p:nvSpPr>
            <p:cNvPr id="4" name="TextBox 4"/>
            <p:cNvSpPr txBox="1"/>
            <p:nvPr/>
          </p:nvSpPr>
          <p:spPr>
            <a:xfrm>
              <a:off x="0" y="-38100"/>
              <a:ext cx="421160" cy="5421925"/>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5400000">
            <a:off x="10868834" y="3830265"/>
            <a:ext cx="14446441" cy="858780"/>
            <a:chOff x="0" y="0"/>
            <a:chExt cx="3804824" cy="226181"/>
          </a:xfrm>
        </p:grpSpPr>
        <p:sp>
          <p:nvSpPr>
            <p:cNvPr id="6" name="Freeform 6"/>
            <p:cNvSpPr/>
            <p:nvPr/>
          </p:nvSpPr>
          <p:spPr>
            <a:xfrm>
              <a:off x="0" y="0"/>
              <a:ext cx="3804824" cy="226181"/>
            </a:xfrm>
            <a:custGeom>
              <a:avLst/>
              <a:gdLst/>
              <a:ahLst/>
              <a:cxnLst/>
              <a:rect l="l" t="t" r="r" b="b"/>
              <a:pathLst>
                <a:path w="3804824" h="226181">
                  <a:moveTo>
                    <a:pt x="0" y="0"/>
                  </a:moveTo>
                  <a:lnTo>
                    <a:pt x="3804824" y="0"/>
                  </a:lnTo>
                  <a:lnTo>
                    <a:pt x="3804824" y="226181"/>
                  </a:lnTo>
                  <a:lnTo>
                    <a:pt x="0" y="226181"/>
                  </a:lnTo>
                  <a:close/>
                </a:path>
              </a:pathLst>
            </a:custGeom>
            <a:solidFill>
              <a:srgbClr val="E4B123"/>
            </a:solidFill>
          </p:spPr>
          <p:txBody>
            <a:bodyPr/>
            <a:lstStyle/>
            <a:p>
              <a:endParaRPr lang="en-US"/>
            </a:p>
          </p:txBody>
        </p:sp>
        <p:sp>
          <p:nvSpPr>
            <p:cNvPr id="7" name="TextBox 7"/>
            <p:cNvSpPr txBox="1"/>
            <p:nvPr/>
          </p:nvSpPr>
          <p:spPr>
            <a:xfrm>
              <a:off x="0" y="-38100"/>
              <a:ext cx="3804824" cy="264281"/>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422639" y="2634837"/>
            <a:ext cx="16042223" cy="8963592"/>
          </a:xfrm>
          <a:custGeom>
            <a:avLst/>
            <a:gdLst/>
            <a:ahLst/>
            <a:cxnLst/>
            <a:rect l="l" t="t" r="r" b="b"/>
            <a:pathLst>
              <a:path w="16042223" h="8963592">
                <a:moveTo>
                  <a:pt x="0" y="0"/>
                </a:moveTo>
                <a:lnTo>
                  <a:pt x="16042222" y="0"/>
                </a:lnTo>
                <a:lnTo>
                  <a:pt x="16042222" y="8963592"/>
                </a:lnTo>
                <a:lnTo>
                  <a:pt x="0" y="8963592"/>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470264" y="3871583"/>
            <a:ext cx="5191366" cy="1634743"/>
            <a:chOff x="0" y="0"/>
            <a:chExt cx="1367273" cy="430549"/>
          </a:xfrm>
        </p:grpSpPr>
        <p:sp>
          <p:nvSpPr>
            <p:cNvPr id="10" name="Freeform 10"/>
            <p:cNvSpPr/>
            <p:nvPr/>
          </p:nvSpPr>
          <p:spPr>
            <a:xfrm>
              <a:off x="0" y="0"/>
              <a:ext cx="1367273" cy="430549"/>
            </a:xfrm>
            <a:custGeom>
              <a:avLst/>
              <a:gdLst/>
              <a:ahLst/>
              <a:cxnLst/>
              <a:rect l="l" t="t" r="r" b="b"/>
              <a:pathLst>
                <a:path w="1367273" h="430549">
                  <a:moveTo>
                    <a:pt x="0" y="0"/>
                  </a:moveTo>
                  <a:lnTo>
                    <a:pt x="1367273" y="0"/>
                  </a:lnTo>
                  <a:lnTo>
                    <a:pt x="1367273" y="430549"/>
                  </a:lnTo>
                  <a:lnTo>
                    <a:pt x="0" y="430549"/>
                  </a:lnTo>
                  <a:close/>
                </a:path>
              </a:pathLst>
            </a:custGeom>
            <a:solidFill>
              <a:srgbClr val="FFFFFF"/>
            </a:solidFill>
          </p:spPr>
          <p:txBody>
            <a:bodyPr/>
            <a:lstStyle/>
            <a:p>
              <a:endParaRPr lang="en-US"/>
            </a:p>
          </p:txBody>
        </p:sp>
        <p:sp>
          <p:nvSpPr>
            <p:cNvPr id="11" name="TextBox 11"/>
            <p:cNvSpPr txBox="1"/>
            <p:nvPr/>
          </p:nvSpPr>
          <p:spPr>
            <a:xfrm>
              <a:off x="0" y="-38100"/>
              <a:ext cx="1367273" cy="468649"/>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22639" y="1276350"/>
            <a:ext cx="10773186" cy="1358487"/>
          </a:xfrm>
          <a:prstGeom prst="rect">
            <a:avLst/>
          </a:prstGeom>
        </p:spPr>
        <p:txBody>
          <a:bodyPr lIns="0" tIns="0" rIns="0" bIns="0" rtlCol="0" anchor="t">
            <a:spAutoFit/>
          </a:bodyPr>
          <a:lstStyle/>
          <a:p>
            <a:pPr algn="l">
              <a:lnSpc>
                <a:spcPts val="9930"/>
              </a:lnSpc>
            </a:pPr>
            <a:r>
              <a:rPr lang="en-US" sz="10564">
                <a:solidFill>
                  <a:srgbClr val="0C173C"/>
                </a:solidFill>
                <a:latin typeface="League Gothic"/>
                <a:ea typeface="League Gothic"/>
                <a:cs typeface="League Gothic"/>
                <a:sym typeface="League Gothic"/>
              </a:rPr>
              <a:t>NEEDS ASSESMENT DETAILS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812</Words>
  <Application>Microsoft Office PowerPoint</Application>
  <PresentationFormat>Custom</PresentationFormat>
  <Paragraphs>106</Paragraphs>
  <Slides>23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Public Sans Bold</vt:lpstr>
      <vt:lpstr>Gagalin</vt:lpstr>
      <vt:lpstr>Public Sans</vt:lpstr>
      <vt:lpstr>League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Charter School IDEA 24-25  Meeting</dc:title>
  <cp:lastModifiedBy>Marsh Coral</cp:lastModifiedBy>
  <cp:revision>2</cp:revision>
  <dcterms:created xsi:type="dcterms:W3CDTF">2006-08-16T00:00:00Z</dcterms:created>
  <dcterms:modified xsi:type="dcterms:W3CDTF">2024-11-13T14:36:44Z</dcterms:modified>
  <dc:identifier>DAGQeJdFFaU</dc:identifier>
</cp:coreProperties>
</file>